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65" r:id="rId4"/>
    <p:sldId id="266" r:id="rId5"/>
    <p:sldId id="297" r:id="rId6"/>
    <p:sldId id="298" r:id="rId7"/>
    <p:sldId id="268" r:id="rId8"/>
    <p:sldId id="267" r:id="rId9"/>
    <p:sldId id="269" r:id="rId10"/>
    <p:sldId id="270" r:id="rId11"/>
    <p:sldId id="271" r:id="rId12"/>
    <p:sldId id="273" r:id="rId13"/>
    <p:sldId id="278" r:id="rId14"/>
    <p:sldId id="296" r:id="rId15"/>
    <p:sldId id="274" r:id="rId16"/>
    <p:sldId id="275" r:id="rId17"/>
    <p:sldId id="277" r:id="rId18"/>
    <p:sldId id="272" r:id="rId19"/>
    <p:sldId id="281" r:id="rId20"/>
    <p:sldId id="280" r:id="rId21"/>
    <p:sldId id="282" r:id="rId22"/>
    <p:sldId id="279" r:id="rId23"/>
    <p:sldId id="283" r:id="rId24"/>
    <p:sldId id="284" r:id="rId25"/>
    <p:sldId id="285" r:id="rId26"/>
    <p:sldId id="286" r:id="rId27"/>
    <p:sldId id="287" r:id="rId28"/>
    <p:sldId id="294" r:id="rId29"/>
    <p:sldId id="288" r:id="rId30"/>
    <p:sldId id="289" r:id="rId31"/>
    <p:sldId id="290" r:id="rId32"/>
    <p:sldId id="291" r:id="rId33"/>
    <p:sldId id="292" r:id="rId34"/>
    <p:sldId id="293" r:id="rId35"/>
    <p:sldId id="295" r:id="rId36"/>
  </p:sldIdLst>
  <p:sldSz cx="9144000" cy="5143500" type="screen16x9"/>
  <p:notesSz cx="6858000" cy="9144000"/>
  <p:defaultTextStyle>
    <a:lvl1pPr marL="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ro-RO"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6" autoAdjust="0"/>
    <p:restoredTop sz="87584" autoAdjust="0"/>
  </p:normalViewPr>
  <p:slideViewPr>
    <p:cSldViewPr>
      <p:cViewPr varScale="1">
        <p:scale>
          <a:sx n="104" d="100"/>
          <a:sy n="104" d="100"/>
        </p:scale>
        <p:origin x="200" y="42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13.gif>
</file>

<file path=ppt/media/image14.gif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gif>
</file>

<file path=ppt/media/image3.png>
</file>

<file path=ppt/media/image30.png>
</file>

<file path=ppt/media/image31.png>
</file>

<file path=ppt/media/image32.jpg>
</file>

<file path=ppt/media/image4.jpeg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 latinLnBrk="0">
              <a:defRPr lang="ro-RO" sz="1200"/>
            </a:lvl1pPr>
            <a:extLst/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 latinLnBrk="0">
              <a:defRPr lang="ro-RO" sz="1200"/>
            </a:lvl1pPr>
            <a:extLst/>
          </a:lstStyle>
          <a:p>
            <a:fld id="{A8ADFD5B-A66C-449C-B6E8-FB716D07777D}" type="datetimeFigureOut">
              <a:pPr/>
              <a:t>3/21/17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ro-RO"/>
              <a:t>Clic pentru editare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 latinLnBrk="0">
              <a:defRPr lang="ro-RO" sz="1200"/>
            </a:lvl1pPr>
            <a:extLst/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 latinLnBrk="0">
              <a:defRPr lang="ro-RO" sz="1200"/>
            </a:lvl1pPr>
            <a:extLst/>
          </a:lstStyle>
          <a:p>
            <a:fld id="{CA5D3BF3-D352-46FC-8343-31F56E6730EA}" type="slidenum">
              <a:pPr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96167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lang="ro-RO"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</a:t>
            </a:fld>
            <a:endParaRPr lang="ro-RO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10</a:t>
            </a:fld>
            <a:endParaRPr lang="ro-RO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11</a:t>
            </a:fld>
            <a:endParaRPr lang="ro-RO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12</a:t>
            </a:fld>
            <a:endParaRPr lang="ro-RO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13</a:t>
            </a:fld>
            <a:endParaRPr lang="ro-RO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37935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15</a:t>
            </a:fld>
            <a:endParaRPr lang="ro-RO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16</a:t>
            </a:fld>
            <a:endParaRPr lang="ro-RO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17</a:t>
            </a:fld>
            <a:endParaRPr lang="ro-RO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18</a:t>
            </a:fld>
            <a:endParaRPr lang="ro-RO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19</a:t>
            </a:fld>
            <a:endParaRPr lang="ro-R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</a:t>
            </a:fld>
            <a:endParaRPr lang="ro-RO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20</a:t>
            </a:fld>
            <a:endParaRPr lang="ro-RO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21</a:t>
            </a:fld>
            <a:endParaRPr lang="ro-RO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22</a:t>
            </a:fld>
            <a:endParaRPr lang="ro-RO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23</a:t>
            </a:fld>
            <a:endParaRPr lang="ro-RO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24</a:t>
            </a:fld>
            <a:endParaRPr lang="ro-RO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25</a:t>
            </a:fld>
            <a:endParaRPr lang="ro-RO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26</a:t>
            </a:fld>
            <a:endParaRPr lang="ro-RO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27</a:t>
            </a:fld>
            <a:endParaRPr lang="ro-RO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28</a:t>
            </a:fld>
            <a:endParaRPr lang="ro-RO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29</a:t>
            </a:fld>
            <a:endParaRPr lang="ro-RO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</a:t>
            </a:fld>
            <a:endParaRPr lang="ro-RO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30</a:t>
            </a:fld>
            <a:endParaRPr lang="ro-RO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31</a:t>
            </a:fld>
            <a:endParaRPr lang="ro-RO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32</a:t>
            </a:fld>
            <a:endParaRPr lang="ro-RO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33</a:t>
            </a:fld>
            <a:endParaRPr lang="ro-RO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34</a:t>
            </a:fld>
            <a:endParaRPr lang="ro-RO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35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57286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4</a:t>
            </a:fld>
            <a:endParaRPr lang="ro-RO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5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1053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6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61899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7</a:t>
            </a:fld>
            <a:endParaRPr lang="ro-RO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485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5294" y="4343703"/>
            <a:ext cx="5027414" cy="491369"/>
          </a:xfrm>
        </p:spPr>
        <p:txBody>
          <a:bodyPr lIns="86493" tIns="43247" rIns="86493" bIns="43247"/>
          <a:lstStyle/>
          <a:p>
            <a:r>
              <a:rPr lang="en-US" altLang="ro-RO" dirty="0"/>
              <a:t>[Contains animated elements]</a:t>
            </a:r>
          </a:p>
          <a:p>
            <a:endParaRPr lang="en-US" altLang="ro-RO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ro-RO" smtClean="0"/>
              <a:pPr/>
              <a:t>9</a:t>
            </a:fld>
            <a:endParaRPr lang="ro-R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zitiv titl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 eaLnBrk="1" latinLnBrk="0" hangingPunct="1">
              <a:buNone/>
              <a:defRPr kumimoji="0" lang="ro-RO" sz="2800">
                <a:solidFill>
                  <a:srgbClr val="FFFFFF"/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pPr eaLnBrk="1" latinLnBrk="0" hangingPunct="1"/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 eaLnBrk="1" latinLnBrk="0" hangingPunct="1">
              <a:defRPr kumimoji="0" lang="ro-RO"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047E157E-8DCB-4F70-A0AF-5EB586A91DD4}" type="datetime1">
              <a:rPr kumimoji="0" lang="ro-RO">
                <a:solidFill>
                  <a:srgbClr val="FFFFFF"/>
                </a:solidFill>
              </a:rPr>
              <a:pPr algn="ctr"/>
              <a:t>21.03.2017</a:t>
            </a:fld>
            <a:endParaRPr kumimoji="0" lang="ro-RO" sz="200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4"/>
            <a:ext cx="5867400" cy="273844"/>
          </a:xfrm>
        </p:spPr>
        <p:txBody>
          <a:bodyPr/>
          <a:lstStyle>
            <a:lvl1pPr algn="r"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ro-RO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kumimoji="0" lang="ro-RO">
                <a:solidFill>
                  <a:schemeClr val="tx2"/>
                </a:solidFill>
              </a:rPr>
              <a:pPr/>
              <a:t>‹#›</a:t>
            </a:fld>
            <a:endParaRPr kumimoji="0" lang="ro-RO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 eaLnBrk="1" latinLnBrk="0" hangingPunct="1">
              <a:defRPr kumimoji="0" lang="ro-RO" cap="all" baseline="0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o-R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ro-RO"/>
              <a:t>200303331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951F457-97C6-4523-8A23-E544274955FA}" type="slidenum">
              <a:rPr lang="en-US" altLang="ro-RO"/>
              <a:pPr/>
              <a:t>‹#›</a:t>
            </a:fld>
            <a:endParaRPr lang="en-US" altLang="ro-RO"/>
          </a:p>
        </p:txBody>
      </p:sp>
    </p:spTree>
    <p:extLst>
      <p:ext uri="{BB962C8B-B14F-4D97-AF65-F5344CB8AC3E}">
        <p14:creationId xmlns:p14="http://schemas.microsoft.com/office/powerpoint/2010/main" val="95079374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spect particulariz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6EA6-EFEA-4C30-9264-4F9291A5780D}" type="datetime1">
              <a:pPr/>
              <a:t>3/21/17</a:t>
            </a:fld>
            <a:endParaRPr kumimoji="0" lang="ro-RO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7123113" cy="1254919"/>
          </a:xfrm>
        </p:spPr>
        <p:txBody>
          <a:bodyPr anchor="t"/>
          <a:lstStyle>
            <a:lvl1pPr eaLnBrk="1" latinLnBrk="0" hangingPunct="1">
              <a:buNone/>
              <a:defRPr kumimoji="0" lang="ro-RO" sz="2800">
                <a:solidFill>
                  <a:schemeClr val="tx2"/>
                </a:solidFill>
              </a:defRPr>
            </a:lvl1pPr>
            <a:lvl2pPr eaLnBrk="1" latinLnBrk="0" hangingPunct="1">
              <a:buNone/>
              <a:defRPr kumimoji="0" lang="ro-RO" sz="1800">
                <a:solidFill>
                  <a:schemeClr val="tx1">
                    <a:tint val="75000"/>
                  </a:schemeClr>
                </a:solidFill>
              </a:defRPr>
            </a:lvl2pPr>
            <a:lvl3pPr eaLnBrk="1" latinLnBrk="0" hangingPunct="1">
              <a:buNone/>
              <a:defRPr kumimoji="0" lang="ro-RO" sz="1600">
                <a:solidFill>
                  <a:schemeClr val="tx1">
                    <a:tint val="75000"/>
                  </a:schemeClr>
                </a:solidFill>
              </a:defRPr>
            </a:lvl3pPr>
            <a:lvl4pPr eaLnBrk="1" latinLnBrk="0" hangingPunct="1">
              <a:buNone/>
              <a:defRPr kumimoji="0" lang="ro-RO" sz="1400">
                <a:solidFill>
                  <a:schemeClr val="tx1">
                    <a:tint val="75000"/>
                  </a:schemeClr>
                </a:solidFill>
              </a:defRPr>
            </a:lvl4pPr>
            <a:lvl5pPr eaLnBrk="1" latinLnBrk="0" hangingPunct="1">
              <a:buNone/>
              <a:defRPr kumimoji="0" lang="ro-RO"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 eaLnBrk="1" latinLnBrk="0" hangingPunct="1">
              <a:buNone/>
              <a:defRPr kumimoji="0" lang="ro-RO"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kumimoji="0" lang="ro-RO"/>
              <a:t>Clic pentru editare stil titlu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F9F07-3BC7-4570-B054-79111B0A380C}" type="datetime1">
              <a:pPr/>
              <a:t>3/21/17</a:t>
            </a:fld>
            <a:endParaRPr kumimoji="0" lang="ro-RO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0"/>
            <a:ext cx="1295400" cy="526257"/>
          </a:xfrm>
        </p:spPr>
        <p:txBody>
          <a:bodyPr>
            <a:noAutofit/>
          </a:bodyPr>
          <a:lstStyle>
            <a:lvl1pPr eaLnBrk="1" latinLnBrk="0" hangingPunct="1">
              <a:defRPr kumimoji="0" lang="ro-RO"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ro-RO" sz="24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240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ro-RO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1"/>
            <a:ext cx="3886200" cy="326862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49"/>
            <a:ext cx="3886200" cy="3268625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3/21/17</a:t>
            </a:fld>
            <a:endParaRPr kumimoji="0" lang="ro-RO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ro-R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 eaLnBrk="1" latinLnBrk="0" hangingPunct="1">
              <a:defRPr kumimoji="0" lang="ro-RO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E4606EA6-EFEA-4C30-9264-4F9291A5780D}" type="datetime1">
              <a:pPr/>
              <a:t>3/21/17</a:t>
            </a:fld>
            <a:endParaRPr kumimoji="0" lang="ro-RO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ro-RO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ro-RO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 eaLnBrk="1" latinLnBrk="0" hangingPunct="1">
              <a:buFontTx/>
              <a:buNone/>
              <a:defRPr kumimoji="0" lang="ro-RO" sz="2000" b="1">
                <a:solidFill>
                  <a:srgbClr val="FFFFFF"/>
                </a:solidFill>
              </a:defRPr>
            </a:lvl1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ADB5D-B7A0-47E3-AD2D-B1A6F8614213}" type="datetime1">
              <a:pPr/>
              <a:t>3/21/17</a:t>
            </a:fld>
            <a:endParaRPr kumimoji="0"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ro-RO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rgbClr val="FFFFFF"/>
                </a:solidFill>
              </a:rPr>
              <a:pPr/>
              <a:t>‹#›</a:t>
            </a:fld>
            <a:endParaRPr kumimoji="0" lang="ro-RO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68126-03FC-49C0-B9B8-2B561CCC3D90}" type="datetime1">
              <a:pPr/>
              <a:t>3/21/17</a:t>
            </a:fld>
            <a:endParaRPr kumimoji="0"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 eaLnBrk="1" latinLnBrk="0" hangingPunct="1">
              <a:defRPr kumimoji="0" lang="ro-RO"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chemeClr val="tx2"/>
                </a:solidFill>
              </a:rPr>
              <a:pPr/>
              <a:t>‹#›</a:t>
            </a:fld>
            <a:endParaRPr kumimoji="0" lang="ro-RO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 eaLnBrk="1" latinLnBrk="0" hangingPunct="1">
              <a:buNone/>
              <a:defRPr kumimoji="0" lang="ro-RO" sz="4200" b="0"/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8198-4617-485E-9585-4840B69DBBA6}" type="datetime1">
              <a:pPr/>
              <a:t>3/21/17</a:t>
            </a:fld>
            <a:endParaRPr kumimoji="0"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latinLnBrk="0" hangingPunct="1">
              <a:defRPr kumimoji="0" lang="ro-RO"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kumimoji="0" lang="ro-RO">
                <a:solidFill>
                  <a:srgbClr val="FFFFFF"/>
                </a:solidFill>
              </a:rPr>
              <a:pPr/>
              <a:t>‹#›</a:t>
            </a:fld>
            <a:endParaRPr kumimoji="0" lang="ro-RO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 eaLnBrk="1" latinLnBrk="0" hangingPunct="1">
              <a:spcAft>
                <a:spcPts val="1000"/>
              </a:spcAft>
              <a:buNone/>
              <a:defRPr kumimoji="0" lang="ro-RO" sz="1800"/>
            </a:lvl1pPr>
            <a:lvl2pPr eaLnBrk="1" latinLnBrk="0" hangingPunct="1">
              <a:buNone/>
              <a:defRPr kumimoji="0" lang="ro-RO" sz="1200"/>
            </a:lvl2pPr>
            <a:lvl3pPr eaLnBrk="1" latinLnBrk="0" hangingPunct="1">
              <a:buNone/>
              <a:defRPr kumimoji="0" lang="ro-RO" sz="1000"/>
            </a:lvl3pPr>
            <a:lvl4pPr eaLnBrk="1" latinLnBrk="0" hangingPunct="1">
              <a:buNone/>
              <a:defRPr kumimoji="0" lang="ro-RO" sz="900"/>
            </a:lvl4pPr>
            <a:lvl5pPr eaLnBrk="1" latinLnBrk="0" hangingPunct="1">
              <a:buNone/>
              <a:defRPr kumimoji="0" lang="ro-RO" sz="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 eaLnBrk="1" latinLnBrk="0" hangingPunct="1">
              <a:buNone/>
              <a:defRPr kumimoji="0" lang="ro-RO"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ro-R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 eaLnBrk="1" latinLnBrk="0" hangingPunct="1">
              <a:buFontTx/>
              <a:buNone/>
              <a:defRPr kumimoji="0" lang="ro-RO" sz="1700"/>
            </a:lvl1pPr>
            <a:lvl2pPr eaLnBrk="1" latinLnBrk="0" hangingPunct="1">
              <a:buFontTx/>
              <a:buNone/>
              <a:defRPr kumimoji="0" lang="ro-RO" sz="1200"/>
            </a:lvl2pPr>
            <a:lvl3pPr eaLnBrk="1" latinLnBrk="0" hangingPunct="1">
              <a:buFontTx/>
              <a:buNone/>
              <a:defRPr kumimoji="0" lang="ro-RO" sz="1000"/>
            </a:lvl3pPr>
            <a:lvl4pPr eaLnBrk="1" latinLnBrk="0" hangingPunct="1">
              <a:buFontTx/>
              <a:buNone/>
              <a:defRPr kumimoji="0" lang="ro-RO" sz="900"/>
            </a:lvl4pPr>
            <a:lvl5pPr eaLnBrk="1" latinLnBrk="0" hangingPunct="1">
              <a:buFontTx/>
              <a:buNone/>
              <a:defRPr kumimoji="0" lang="ro-RO" sz="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 eaLnBrk="1" latinLnBrk="0" hangingPunct="1">
              <a:buNone/>
              <a:defRPr kumimoji="0" lang="ro-RO" sz="2800" b="0">
                <a:solidFill>
                  <a:srgbClr val="FFFFFF"/>
                </a:solidFill>
              </a:defRPr>
            </a:lvl1pPr>
            <a:extLst/>
          </a:lstStyle>
          <a:p>
            <a:pPr eaLnBrk="1" latinLnBrk="0" hangingPunct="1"/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/>
          <a:p>
            <a:fld id="{E4606EA6-EFEA-4C30-9264-4F9291A5780D}" type="datetime1">
              <a:pPr/>
              <a:t>3/21/17</a:t>
            </a:fld>
            <a:endParaRPr kumimoji="0" lang="ro-RO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 eaLnBrk="1" latinLnBrk="0" hangingPunct="1">
              <a:defRPr kumimoji="0" lang="ro-RO" sz="2800"/>
            </a:lvl1pPr>
            <a:extLst/>
          </a:lstStyle>
          <a:p>
            <a:pPr algn="ctr"/>
            <a:fld id="{8F82E0A0-C266-4798-8C8F-B9F91E9DA37E}" type="slidenum">
              <a:rPr kumimoji="0" lang="ro-RO" sz="28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280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5"/>
            <a:ext cx="4572000" cy="273844"/>
          </a:xfrm>
        </p:spPr>
        <p:txBody>
          <a:bodyPr rtlCol="0"/>
          <a:lstStyle/>
          <a:p>
            <a:endParaRPr kumimoji="0" lang="ro-RO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lang="ro-RO" sz="1400">
                <a:solidFill>
                  <a:schemeClr val="tx2"/>
                </a:solidFill>
              </a:defRPr>
            </a:lvl1pPr>
            <a:extLst/>
          </a:lstStyle>
          <a:p>
            <a:fld id="{E4606EA6-EFEA-4C30-9264-4F9291A5780D}" type="datetime1">
              <a:pPr/>
              <a:t>3/21/17</a:t>
            </a:fld>
            <a:endParaRPr kumimoji="0" lang="ro-RO" sz="140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4686155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lang="ro-RO" sz="1400">
                <a:solidFill>
                  <a:schemeClr val="tx2"/>
                </a:solidFill>
              </a:defRPr>
            </a:lvl1pPr>
            <a:extLst/>
          </a:lstStyle>
          <a:p>
            <a:pPr algn="r"/>
            <a:endParaRPr kumimoji="0" lang="ro-RO" sz="140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kumimoji="0" lang="ro-RO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7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lang="ro-RO" sz="1400" b="1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kumimoji="0" lang="ro-RO" sz="1400" b="1">
                <a:solidFill>
                  <a:srgbClr val="FFFFFF"/>
                </a:solidFill>
              </a:rPr>
              <a:pPr algn="ctr"/>
              <a:t>‹#›</a:t>
            </a:fld>
            <a:endParaRPr kumimoji="0" lang="ro-RO" sz="1400" b="1">
              <a:solidFill>
                <a:srgbClr val="FFFFFF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pPr eaLnBrk="1" latinLnBrk="0" hangingPunct="1"/>
            <a:r>
              <a:rPr kumimoji="0" lang="en-US" smtClean="0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9" r:id="rId10"/>
  </p:sldLayoutIdLst>
  <p:txStyles>
    <p:titleStyle>
      <a:lvl1pPr algn="l" rtl="0" eaLnBrk="1" latinLnBrk="0" hangingPunct="1">
        <a:spcBef>
          <a:spcPct val="0"/>
        </a:spcBef>
        <a:buNone/>
        <a:defRPr kumimoji="0" lang="ro-RO" sz="42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lang="ro-RO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lang="ro-RO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lang="ro-RO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lang="ro-RO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lang="ro-RO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lang="ro-RO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lang="ro-RO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4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gi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>
          <a:xfrm>
            <a:off x="0" y="2343150"/>
            <a:ext cx="8839200" cy="2038350"/>
          </a:xfrm>
        </p:spPr>
        <p:txBody>
          <a:bodyPr/>
          <a:lstStyle/>
          <a:p>
            <a:r>
              <a:rPr lang="ro-RO" dirty="0" smtClean="0"/>
              <a:t>Medii integrate de dezvoltare (IDE)</a:t>
            </a:r>
            <a:endParaRPr lang="ro-RO" dirty="0"/>
          </a:p>
        </p:txBody>
      </p:sp>
      <p:sp>
        <p:nvSpPr>
          <p:cNvPr id="5" name="Rectangle 4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781800" cy="514350"/>
          </a:xfrm>
        </p:spPr>
        <p:txBody>
          <a:bodyPr>
            <a:normAutofit fontScale="32500" lnSpcReduction="20000"/>
          </a:bodyPr>
          <a:lstStyle/>
          <a:p>
            <a:r>
              <a:rPr lang="ro-RO" dirty="0" err="1" smtClean="0"/>
              <a:t>Alecsandru</a:t>
            </a:r>
            <a:r>
              <a:rPr lang="ro-RO" dirty="0" smtClean="0"/>
              <a:t> Florin Soare</a:t>
            </a:r>
          </a:p>
          <a:p>
            <a:r>
              <a:rPr lang="ro-RO" dirty="0" err="1" smtClean="0"/>
              <a:t>Gemini</a:t>
            </a:r>
            <a:r>
              <a:rPr lang="ro-RO" dirty="0" smtClean="0"/>
              <a:t> </a:t>
            </a:r>
            <a:r>
              <a:rPr lang="ro-RO" dirty="0" err="1" smtClean="0"/>
              <a:t>Solutions</a:t>
            </a:r>
            <a:r>
              <a:rPr lang="ro-RO" dirty="0" smtClean="0"/>
              <a:t>						http://geminisols.com</a:t>
            </a:r>
            <a:endParaRPr lang="ro-RO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Exemplu Visual Studio (VB .NET):</a:t>
            </a:r>
            <a:endParaRPr lang="ro-RO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47614"/>
            <a:ext cx="4392488" cy="3578270"/>
          </a:xfrm>
        </p:spPr>
      </p:pic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748" y="1915319"/>
            <a:ext cx="4175740" cy="2384623"/>
          </a:xfrm>
        </p:spPr>
      </p:pic>
    </p:spTree>
    <p:extLst>
      <p:ext uri="{BB962C8B-B14F-4D97-AF65-F5344CB8AC3E}">
        <p14:creationId xmlns:p14="http://schemas.microsoft.com/office/powerpoint/2010/main" val="268260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Ce se pierde și ce câștigă în urma integrării componentelor într-un IDE?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6174"/>
            <a:ext cx="8924800" cy="3675856"/>
          </a:xfrm>
        </p:spPr>
        <p:txBody>
          <a:bodyPr anchor="ctr">
            <a:normAutofit fontScale="92500" lnSpcReduction="10000"/>
          </a:bodyPr>
          <a:lstStyle/>
          <a:p>
            <a:pPr marL="274320" lvl="1" algn="just"/>
            <a:r>
              <a:rPr lang="ro-RO" dirty="0" smtClean="0"/>
              <a:t>Prin specializare unor componente se pierde generalitatea acestora. De exemplu un ”file-manager” transformat într-un ”project-navigator” nu mai permite vizualizarea tuturor fișierelor dintr-o structură de directoare, ci numai a acelor fișiere care aparțin logic de proiect;</a:t>
            </a:r>
          </a:p>
          <a:p>
            <a:pPr marL="274320" lvl="1" algn="just"/>
            <a:endParaRPr lang="ro-RO" dirty="0" smtClean="0"/>
          </a:p>
          <a:p>
            <a:pPr marL="274320" lvl="1" algn="just"/>
            <a:r>
              <a:rPr lang="ro-RO" dirty="0"/>
              <a:t>Prin specializare unor componente </a:t>
            </a:r>
            <a:r>
              <a:rPr lang="ro-RO" dirty="0" smtClean="0"/>
              <a:t>se câștigă funcționalități noi. De exemplu, un editor de cod Java va avea: ”syntax highlighting”, permite indentarea după un anumit code-style predefinit, permite short-cut-uri pentru construcții de limbaj, code completion, operații pentru editare sau </a:t>
            </a:r>
            <a:r>
              <a:rPr lang="ro-RO" dirty="0"/>
              <a:t>expand/collapse </a:t>
            </a:r>
            <a:r>
              <a:rPr lang="ro-RO" dirty="0" smtClean="0"/>
              <a:t>la nivel de bloc de cod etc.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31067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Exemplu NetBeans: Syntax highlightning</a:t>
            </a:r>
            <a:r>
              <a:rPr lang="ro-RO" dirty="0"/>
              <a:t>,</a:t>
            </a:r>
            <a:r>
              <a:rPr lang="ro-RO" dirty="0" smtClean="0"/>
              <a:t> code completion și inline javadoc:</a:t>
            </a:r>
            <a:endParaRPr lang="ro-RO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460" y="1347615"/>
            <a:ext cx="5235988" cy="364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8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Exemplu </a:t>
            </a:r>
            <a:r>
              <a:rPr lang="ro-RO" dirty="0" err="1" smtClean="0"/>
              <a:t>ReSharper</a:t>
            </a:r>
            <a:r>
              <a:rPr lang="ro-RO" dirty="0" smtClean="0"/>
              <a:t>: Navigare structurală</a:t>
            </a:r>
            <a:endParaRPr lang="ro-RO" dirty="0"/>
          </a:p>
        </p:txBody>
      </p:sp>
      <p:pic>
        <p:nvPicPr>
          <p:cNvPr id="7170" name="Picture 2" descr="https://www.jetbrains.com/resharper/features/screenshots/20162/tab_navigatio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0816" y="2079104"/>
            <a:ext cx="5715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64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Android Studio: Block editing</a:t>
            </a:r>
            <a:endParaRPr lang="ro-RO" dirty="0"/>
          </a:p>
        </p:txBody>
      </p:sp>
      <p:pic>
        <p:nvPicPr>
          <p:cNvPr id="1026" name="Picture 2" descr="multipleCursors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600" y="1388700"/>
            <a:ext cx="4559399" cy="375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554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Particularități ale integrării componentelor într-un IDE?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6174"/>
            <a:ext cx="8924800" cy="3675856"/>
          </a:xfrm>
        </p:spPr>
        <p:txBody>
          <a:bodyPr anchor="ctr">
            <a:normAutofit fontScale="77500" lnSpcReduction="20000"/>
          </a:bodyPr>
          <a:lstStyle/>
          <a:p>
            <a:pPr marL="274320" lvl="1" algn="just"/>
            <a:r>
              <a:rPr lang="ro-RO" dirty="0" smtClean="0"/>
              <a:t>Funcțional, granițele dintre componente devin mult mai difuze. Astfel o componentă primește și funcționalitatea altor componente. Exemple:</a:t>
            </a:r>
          </a:p>
          <a:p>
            <a:pPr marL="548640" lvl="2" algn="just"/>
            <a:r>
              <a:rPr lang="ro-RO" dirty="0" smtClean="0"/>
              <a:t>Funcția de navigarea se generalizează la nivelul editorului sau al rezultatelor unor operații. Exemple:</a:t>
            </a:r>
          </a:p>
          <a:p>
            <a:pPr marL="1005840" lvl="3" algn="just"/>
            <a:r>
              <a:rPr lang="ro-RO" dirty="0" smtClean="0"/>
              <a:t>dintr-un fișier sursă poți ajunge în project</a:t>
            </a:r>
            <a:r>
              <a:rPr lang="ro-RO" dirty="0"/>
              <a:t>-</a:t>
            </a:r>
            <a:r>
              <a:rPr lang="ro-RO" dirty="0" smtClean="0"/>
              <a:t>navigator atunci când dorești să afli locația unei clase sau a unei resurse (imagine, fișier de proprietăți, XML, etc.);</a:t>
            </a:r>
          </a:p>
          <a:p>
            <a:pPr marL="1005840" lvl="3" algn="just"/>
            <a:r>
              <a:rPr lang="ro-RO" dirty="0" smtClean="0"/>
              <a:t>Poți naviga printr-o listă de erori, de rezultate ale unei operații de căutare sau de </a:t>
            </a:r>
            <a:r>
              <a:rPr lang="ro-RO" dirty="0" err="1" smtClean="0"/>
              <a:t>refactorizare</a:t>
            </a:r>
            <a:r>
              <a:rPr lang="ro-RO" dirty="0" smtClean="0"/>
              <a:t>;</a:t>
            </a:r>
          </a:p>
          <a:p>
            <a:pPr marL="548640" lvl="2" algn="just"/>
            <a:r>
              <a:rPr lang="ro-RO" dirty="0" smtClean="0"/>
              <a:t>Execuția, debuggingul și testarea se generalizează: într-un project-navigator poți executa sau lansa proiectul în mod debug, dar același lucru îl poți face și din editor pentru un anumit fișier;</a:t>
            </a:r>
          </a:p>
          <a:p>
            <a:pPr marL="548640" lvl="2" algn="just"/>
            <a:r>
              <a:rPr lang="ro-RO" dirty="0" smtClean="0"/>
              <a:t>Generalizarea apare și pentru alte funcționalități cum ar fi: refactorizarea, anumite operații de build (clean, compile, etc.), de version control sau de analiză a codului.</a:t>
            </a:r>
          </a:p>
          <a:p>
            <a:pPr marL="0" lvl="1" indent="0" algn="just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766558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Exemplu </a:t>
            </a:r>
            <a:r>
              <a:rPr lang="ro-RO" dirty="0" err="1" smtClean="0"/>
              <a:t>IntelliJ</a:t>
            </a:r>
            <a:r>
              <a:rPr lang="ro-RO" dirty="0" smtClean="0"/>
              <a:t>: Meniuri contextuale în navigator și în editor</a:t>
            </a:r>
            <a:endParaRPr lang="ro-RO" dirty="0"/>
          </a:p>
        </p:txBody>
      </p:sp>
      <p:pic>
        <p:nvPicPr>
          <p:cNvPr id="2050" name="Picture 2" descr="https://camo.githubusercontent.com/3cc3d694b7befa5e667ab0f47cbc857584d05eae/687474703a2f2f7777772e6375627269642e6f72672f66696c65732f6174746163682f696d616765732f3337393139392f3934312f3830342f696d6167655f7468756d625f362e706e6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1423763"/>
            <a:ext cx="3667125" cy="352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newforms-tech.com/custom/docs/jindent-html/Plugins/IntelliJIDEA/context-menu-navigator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347614"/>
            <a:ext cx="2195918" cy="3812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735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Exemplu </a:t>
            </a:r>
            <a:r>
              <a:rPr lang="ro-RO" dirty="0" err="1" smtClean="0"/>
              <a:t>ReSharper</a:t>
            </a:r>
            <a:r>
              <a:rPr lang="ro-RO" dirty="0" smtClean="0"/>
              <a:t>: navigare</a:t>
            </a:r>
            <a:endParaRPr lang="ro-RO" dirty="0"/>
          </a:p>
        </p:txBody>
      </p:sp>
      <p:pic>
        <p:nvPicPr>
          <p:cNvPr id="6146" name="Picture 2" descr="https://www.jetbrains.com/resharper/features/screenshots/100/go_to_implementatio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176" y="1707654"/>
            <a:ext cx="5715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64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Funcționalități noi apărute în urma integrării componentelor într-un IDE?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6174"/>
            <a:ext cx="8924800" cy="3675856"/>
          </a:xfrm>
        </p:spPr>
        <p:txBody>
          <a:bodyPr anchor="ctr">
            <a:normAutofit fontScale="92500" lnSpcReduction="20000"/>
          </a:bodyPr>
          <a:lstStyle/>
          <a:p>
            <a:pPr marL="274320" lvl="1" algn="just"/>
            <a:r>
              <a:rPr lang="ro-RO" dirty="0" smtClean="0"/>
              <a:t>Datorită integrării, folosirii mediului grafic, a emulatoarelor și a creșterii interdependenței apar funcționalități noi:</a:t>
            </a:r>
          </a:p>
          <a:p>
            <a:pPr marL="548640" lvl="2" algn="just"/>
            <a:r>
              <a:rPr lang="ro-RO" dirty="0"/>
              <a:t>Operația de </a:t>
            </a:r>
            <a:r>
              <a:rPr lang="ro-RO" dirty="0" smtClean="0"/>
              <a:t>version control </a:t>
            </a:r>
            <a:r>
              <a:rPr lang="ro-RO" dirty="0"/>
              <a:t>&amp; revision system este </a:t>
            </a:r>
            <a:r>
              <a:rPr lang="ro-RO" dirty="0" smtClean="0"/>
              <a:t>îmbunătățită. Exemplu: </a:t>
            </a:r>
            <a:r>
              <a:rPr lang="ro-RO" dirty="0"/>
              <a:t>Din editor </a:t>
            </a:r>
            <a:r>
              <a:rPr lang="ro-RO" dirty="0" smtClean="0"/>
              <a:t>sau din project-navigator poți </a:t>
            </a:r>
            <a:r>
              <a:rPr lang="ro-RO" dirty="0"/>
              <a:t>naviga </a:t>
            </a:r>
            <a:r>
              <a:rPr lang="ro-RO" dirty="0" smtClean="0"/>
              <a:t>transparent în </a:t>
            </a:r>
            <a:r>
              <a:rPr lang="ro-RO" dirty="0"/>
              <a:t>istoricul modificărilor operare asupra acestuia </a:t>
            </a:r>
            <a:r>
              <a:rPr lang="ro-RO" dirty="0" smtClean="0"/>
              <a:t>(original această funcție </a:t>
            </a:r>
            <a:r>
              <a:rPr lang="ro-RO" dirty="0"/>
              <a:t>ț</a:t>
            </a:r>
            <a:r>
              <a:rPr lang="ro-RO" dirty="0" smtClean="0"/>
              <a:t>inea de </a:t>
            </a:r>
            <a:r>
              <a:rPr lang="ro-RO" dirty="0"/>
              <a:t>sistemul de </a:t>
            </a:r>
            <a:r>
              <a:rPr lang="ro-RO" dirty="0" smtClean="0"/>
              <a:t>versio control - </a:t>
            </a:r>
            <a:r>
              <a:rPr lang="ro-RO" dirty="0"/>
              <a:t>extern IDE-ului – </a:t>
            </a:r>
            <a:r>
              <a:rPr lang="ro-RO" dirty="0" smtClean="0"/>
              <a:t>dar mai nou ea e </a:t>
            </a:r>
            <a:r>
              <a:rPr lang="ro-RO" dirty="0"/>
              <a:t>dublată de un mecanism de local history – intern IDE-ului</a:t>
            </a:r>
            <a:r>
              <a:rPr lang="ro-RO" dirty="0" smtClean="0"/>
              <a:t>);</a:t>
            </a:r>
          </a:p>
          <a:p>
            <a:pPr marL="548640" lvl="2" algn="just"/>
            <a:r>
              <a:rPr lang="ro-RO" dirty="0" smtClean="0"/>
              <a:t>Apar funcționalități noi cum ar fi:</a:t>
            </a:r>
          </a:p>
          <a:p>
            <a:pPr marL="1005840" lvl="3" algn="just"/>
            <a:r>
              <a:rPr lang="ro-RO" dirty="0" smtClean="0"/>
              <a:t>Visual </a:t>
            </a:r>
            <a:r>
              <a:rPr lang="ro-RO" dirty="0" err="1" smtClean="0"/>
              <a:t>profiling</a:t>
            </a:r>
            <a:r>
              <a:rPr lang="ro-RO" dirty="0" smtClean="0"/>
              <a:t>, </a:t>
            </a:r>
            <a:endParaRPr lang="ro-RO" dirty="0"/>
          </a:p>
          <a:p>
            <a:pPr marL="1005840" lvl="3" algn="just"/>
            <a:r>
              <a:rPr lang="ro-RO" dirty="0" smtClean="0"/>
              <a:t>Visual </a:t>
            </a:r>
            <a:r>
              <a:rPr lang="ro-RO" dirty="0" err="1" smtClean="0"/>
              <a:t>diffs</a:t>
            </a:r>
            <a:r>
              <a:rPr lang="ro-RO" dirty="0"/>
              <a:t>;</a:t>
            </a:r>
            <a:endParaRPr lang="ro-RO" dirty="0" smtClean="0"/>
          </a:p>
          <a:p>
            <a:pPr marL="1005840" lvl="3" algn="just"/>
            <a:r>
              <a:rPr lang="ro-RO" dirty="0"/>
              <a:t>V</a:t>
            </a:r>
            <a:r>
              <a:rPr lang="ro-RO" dirty="0" smtClean="0"/>
              <a:t>isual </a:t>
            </a:r>
            <a:r>
              <a:rPr lang="ro-RO" dirty="0" err="1" smtClean="0"/>
              <a:t>preview</a:t>
            </a:r>
            <a:r>
              <a:rPr lang="ro-RO" dirty="0" smtClean="0"/>
              <a:t>;</a:t>
            </a:r>
          </a:p>
          <a:p>
            <a:pPr marL="1005840" lvl="3" algn="just"/>
            <a:r>
              <a:rPr lang="ro-RO" dirty="0" err="1" smtClean="0"/>
              <a:t>Refactorizare</a:t>
            </a:r>
            <a:r>
              <a:rPr lang="ro-RO" dirty="0" smtClean="0"/>
              <a:t>;</a:t>
            </a:r>
            <a:endParaRPr lang="ro-RO" dirty="0"/>
          </a:p>
          <a:p>
            <a:pPr marL="0" lvl="1" indent="0" algn="just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50935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Exemplu </a:t>
            </a:r>
            <a:r>
              <a:rPr lang="ro-RO" dirty="0" smtClean="0"/>
              <a:t>de </a:t>
            </a:r>
            <a:r>
              <a:rPr lang="ro-RO" dirty="0" err="1" smtClean="0"/>
              <a:t>preview</a:t>
            </a:r>
            <a:r>
              <a:rPr lang="ro-RO" dirty="0" smtClean="0"/>
              <a:t> în Android Studio:</a:t>
            </a:r>
            <a:endParaRPr lang="ro-RO" dirty="0"/>
          </a:p>
        </p:txBody>
      </p:sp>
      <p:pic>
        <p:nvPicPr>
          <p:cNvPr id="11266" name="Picture 2" descr="http://i.imgur.com/I19Q4Cu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534" y="1403424"/>
            <a:ext cx="6138428" cy="370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012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Întrebări: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4388296" cy="3675856"/>
          </a:xfrm>
        </p:spPr>
        <p:txBody>
          <a:bodyPr anchor="ctr"/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De unde vine acronimul I.D.E.?</a:t>
            </a:r>
            <a:endParaRPr lang="ro-RO" sz="1600" dirty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Ce este un IDE?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Cum a apărut? Cum a evoluat? Încotro se îndreaptă?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De ce aș folosi un IDE?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Cum îmi aleg un IDE? Care sunt asemănările și deosebirile dintre ele?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Ce pot să face cu un IDE și mai ales ce nu pot face cu nici un </a:t>
            </a:r>
            <a:r>
              <a:rPr lang="ro-RO" sz="1600" dirty="0" err="1" smtClean="0">
                <a:latin typeface="Century Gothic" panose="020B0502020202020204" pitchFamily="34" charset="0"/>
              </a:rPr>
              <a:t>un</a:t>
            </a:r>
            <a:r>
              <a:rPr lang="ro-RO" sz="1600" dirty="0" smtClean="0">
                <a:latin typeface="Century Gothic" panose="020B0502020202020204" pitchFamily="34" charset="0"/>
              </a:rPr>
              <a:t> alt instrument de dezvoltare?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…</a:t>
            </a:r>
          </a:p>
          <a:p>
            <a:pPr marL="274320" lvl="1"/>
            <a:endParaRPr lang="ro-RO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672" y="1381656"/>
            <a:ext cx="3081672" cy="1766158"/>
          </a:xfrm>
        </p:spPr>
      </p:pic>
      <p:pic>
        <p:nvPicPr>
          <p:cNvPr id="7" name="Content Placeholder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892" y="3219739"/>
            <a:ext cx="2943596" cy="17661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Exemplu </a:t>
            </a:r>
            <a:r>
              <a:rPr lang="ro-RO" dirty="0" smtClean="0"/>
              <a:t>de </a:t>
            </a:r>
            <a:r>
              <a:rPr lang="ro-RO" dirty="0" err="1" smtClean="0"/>
              <a:t>profiling</a:t>
            </a:r>
            <a:r>
              <a:rPr lang="ro-RO" dirty="0" smtClean="0"/>
              <a:t> în Visual Studio:</a:t>
            </a:r>
            <a:endParaRPr lang="ro-RO" dirty="0"/>
          </a:p>
        </p:txBody>
      </p:sp>
      <p:pic>
        <p:nvPicPr>
          <p:cNvPr id="9218" name="Picture 2" descr="https://msdnshared.blob.core.windows.net/media/MSDNBlogsFS/prod.evol.blogs.msdn.com/CommunityServer.Blogs.Components.WeblogFiles/00/00/00/65/69/8463.blog_D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347613"/>
            <a:ext cx="4083965" cy="341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msdnshared.blob.core.windows.net/media/MSDNBlogsFS/prod.evol.blogs.msdn.com/CommunityServer.Blogs.Components.WeblogFiles/00/00/00/65/69/0042.stacksview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9461" y="1131590"/>
            <a:ext cx="4917036" cy="395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82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Exemplu </a:t>
            </a:r>
            <a:r>
              <a:rPr lang="ro-RO" dirty="0" smtClean="0"/>
              <a:t>de visual diffs și version control în Atom:</a:t>
            </a:r>
            <a:endParaRPr lang="ro-RO" dirty="0"/>
          </a:p>
        </p:txBody>
      </p:sp>
      <p:pic>
        <p:nvPicPr>
          <p:cNvPr id="12290" name="Picture 2" descr="Imagini pentru local and Git history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538" y="1491630"/>
            <a:ext cx="699135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53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Exemplu </a:t>
            </a:r>
            <a:r>
              <a:rPr lang="ro-RO" dirty="0" smtClean="0"/>
              <a:t>de </a:t>
            </a:r>
            <a:r>
              <a:rPr lang="ro-RO" dirty="0" err="1" smtClean="0"/>
              <a:t>refactorizare</a:t>
            </a:r>
            <a:r>
              <a:rPr lang="ro-RO" dirty="0" smtClean="0"/>
              <a:t> în </a:t>
            </a:r>
            <a:r>
              <a:rPr lang="ro-RO" dirty="0" err="1" smtClean="0"/>
              <a:t>IntelliJ</a:t>
            </a:r>
            <a:r>
              <a:rPr lang="ro-RO" dirty="0" smtClean="0"/>
              <a:t>: translatare din Java 7 în Java 8</a:t>
            </a:r>
            <a:endParaRPr lang="ro-RO" dirty="0"/>
          </a:p>
        </p:txBody>
      </p:sp>
      <p:pic>
        <p:nvPicPr>
          <p:cNvPr id="8194" name="Picture 2" descr="Imagini pentru intelliJ history records animated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4" y="1565874"/>
            <a:ext cx="6991350" cy="280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58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I.</a:t>
            </a:r>
            <a:r>
              <a:rPr lang="ro-RO" b="1" dirty="0">
                <a:solidFill>
                  <a:srgbClr val="FF0000"/>
                </a:solidFill>
              </a:rPr>
              <a:t>D</a:t>
            </a:r>
            <a:r>
              <a:rPr lang="ro-RO" dirty="0"/>
              <a:t>.E. - </a:t>
            </a:r>
            <a:r>
              <a:rPr lang="ro-RO" dirty="0" smtClean="0"/>
              <a:t>Dezvoltare: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/>
          </a:bodyPr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R</a:t>
            </a:r>
            <a:r>
              <a:rPr lang="ro-RO" sz="1600" dirty="0">
                <a:latin typeface="Century Gothic" panose="020B0502020202020204" pitchFamily="34" charset="0"/>
              </a:rPr>
              <a:t>efl. (Despre materie, fenomene) A trece prin diferite faze progresive, spre o treaptă superioară; a evolua, a se transforma: A se extinde dobândind proporții, însemnătate, forță; </a:t>
            </a:r>
            <a:r>
              <a:rPr lang="ro-RO" sz="1600" b="1" dirty="0">
                <a:latin typeface="Century Gothic" panose="020B0502020202020204" pitchFamily="34" charset="0"/>
              </a:rPr>
              <a:t>a crește, a se mări</a:t>
            </a:r>
            <a:r>
              <a:rPr lang="ro-RO" sz="1600" dirty="0" smtClean="0">
                <a:latin typeface="Century Gothic" panose="020B0502020202020204" pitchFamily="34" charset="0"/>
              </a:rPr>
              <a:t>.</a:t>
            </a:r>
            <a:endParaRPr lang="ro-RO" dirty="0"/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Dacă în alte domenii, cum ar fi managementul sau biologia, sensul se păstrează (de exemplu în management dezvoltarea presupune </a:t>
            </a:r>
            <a:r>
              <a:rPr lang="ro-RO" sz="1600" dirty="0">
                <a:latin typeface="Century Gothic" panose="020B0502020202020204" pitchFamily="34" charset="0"/>
              </a:rPr>
              <a:t>„stabilirea unor obiective superioare obiectivelor din perioadele anterioare, atât din punct de vedere cantitativ cât și calitativ</a:t>
            </a:r>
            <a:r>
              <a:rPr lang="ro-RO" sz="1600" dirty="0" smtClean="0">
                <a:latin typeface="Century Gothic" panose="020B0502020202020204" pitchFamily="34" charset="0"/>
              </a:rPr>
              <a:t>”), în IT acest termen are mai mult sensul de </a:t>
            </a:r>
            <a:r>
              <a:rPr lang="ro-RO" sz="1600" b="1" dirty="0" smtClean="0">
                <a:latin typeface="Century Gothic" panose="020B0502020202020204" pitchFamily="34" charset="0"/>
              </a:rPr>
              <a:t>creare</a:t>
            </a:r>
            <a:r>
              <a:rPr lang="ro-RO" sz="1600" dirty="0" smtClean="0">
                <a:latin typeface="Century Gothic" panose="020B0502020202020204" pitchFamily="34" charset="0"/>
              </a:rPr>
              <a:t> sau de </a:t>
            </a:r>
            <a:r>
              <a:rPr lang="ro-RO" sz="1600" b="1" dirty="0" smtClean="0">
                <a:latin typeface="Century Gothic" panose="020B0502020202020204" pitchFamily="34" charset="0"/>
              </a:rPr>
              <a:t>programare</a:t>
            </a:r>
            <a:r>
              <a:rPr lang="ro-RO" sz="1600" dirty="0" smtClean="0">
                <a:latin typeface="Century Gothic" panose="020B0502020202020204" pitchFamily="34" charset="0"/>
              </a:rPr>
              <a:t> a aplicațiilor și doar secundar sensul de mai sus;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Istoric, acest termen vine de la ”</a:t>
            </a:r>
            <a:r>
              <a:rPr lang="ro-RO" sz="1600" b="1" dirty="0" smtClean="0">
                <a:latin typeface="Century Gothic" panose="020B0502020202020204" pitchFamily="34" charset="0"/>
              </a:rPr>
              <a:t>development tools”</a:t>
            </a:r>
            <a:r>
              <a:rPr lang="ro-RO" sz="1600" dirty="0" smtClean="0">
                <a:latin typeface="Century Gothic" panose="020B0502020202020204" pitchFamily="34" charset="0"/>
              </a:rPr>
              <a:t> = denumire generică dată „sculelor” de programare la linia de comandă folosite pentru a crea, depana, împacheta sau întreține alte programe sau aplicații (pre-procesor, asamblor, linker, compilator, dezasamblor, etc.). Asemănarea cu sculele unui mecanic este una de natură funcțională = fiecare instrument de programare a fost </a:t>
            </a:r>
            <a:r>
              <a:rPr lang="ro-RO" sz="1600" u="sng" dirty="0" smtClean="0">
                <a:latin typeface="Century Gothic" panose="020B0502020202020204" pitchFamily="34" charset="0"/>
              </a:rPr>
              <a:t>conceput special pentru a realiza o singură operație</a:t>
            </a:r>
            <a:r>
              <a:rPr lang="ro-RO" sz="1600" dirty="0" smtClean="0">
                <a:latin typeface="Century Gothic" panose="020B0502020202020204" pitchFamily="34" charset="0"/>
              </a:rPr>
              <a:t> (deseori o operație simplă);</a:t>
            </a:r>
          </a:p>
        </p:txBody>
      </p:sp>
    </p:spTree>
    <p:extLst>
      <p:ext uri="{BB962C8B-B14F-4D97-AF65-F5344CB8AC3E}">
        <p14:creationId xmlns:p14="http://schemas.microsoft.com/office/powerpoint/2010/main" val="4120895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Dar de ce </a:t>
            </a:r>
            <a:r>
              <a:rPr lang="ro-RO" dirty="0" err="1"/>
              <a:t>I</a:t>
            </a:r>
            <a:r>
              <a:rPr lang="ro-RO" dirty="0" err="1" smtClean="0"/>
              <a:t>ntegrated</a:t>
            </a:r>
            <a:r>
              <a:rPr lang="ro-RO" dirty="0" smtClean="0"/>
              <a:t> </a:t>
            </a:r>
            <a:r>
              <a:rPr lang="ro-RO" dirty="0" err="1" smtClean="0"/>
              <a:t>Development</a:t>
            </a:r>
            <a:r>
              <a:rPr lang="ro-RO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/>
          </a:bodyPr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Prezentăm mai întâi principalele deficiențe ale instrumentelor de dezvoltare:</a:t>
            </a:r>
          </a:p>
          <a:p>
            <a:pPr marL="548640" lvl="2" algn="just"/>
            <a:r>
              <a:rPr lang="ro-RO" sz="1300" dirty="0" smtClean="0">
                <a:latin typeface="Century Gothic" panose="020B0502020202020204" pitchFamily="34" charset="0"/>
              </a:rPr>
              <a:t>Sunt foarte multe și au tendința de a crește ca număr în timp, de la o versiune la alta (a se vedea numărul de tool-uri în tool-chain-urile din JDK sau de la GNU);</a:t>
            </a:r>
          </a:p>
          <a:p>
            <a:pPr marL="548640" lvl="2" algn="just"/>
            <a:r>
              <a:rPr lang="ro-RO" sz="1300" dirty="0" smtClean="0">
                <a:latin typeface="Century Gothic" panose="020B0502020202020204" pitchFamily="34" charset="0"/>
              </a:rPr>
              <a:t>Modul </a:t>
            </a:r>
            <a:r>
              <a:rPr lang="ro-RO" sz="1300" dirty="0">
                <a:latin typeface="Century Gothic" panose="020B0502020202020204" pitchFamily="34" charset="0"/>
              </a:rPr>
              <a:t>de utilizare </a:t>
            </a:r>
            <a:r>
              <a:rPr lang="ro-RO" sz="1300" dirty="0" smtClean="0">
                <a:latin typeface="Century Gothic" panose="020B0502020202020204" pitchFamily="34" charset="0"/>
              </a:rPr>
              <a:t>al acestor instrumente variază în funcție de tipul de aplicație și/sau de limbajul de programare folosit;</a:t>
            </a:r>
          </a:p>
          <a:p>
            <a:pPr marL="548640" lvl="2" algn="just"/>
            <a:r>
              <a:rPr lang="ro-RO" sz="1300" dirty="0" smtClean="0">
                <a:latin typeface="Century Gothic" panose="020B0502020202020204" pitchFamily="34" charset="0"/>
              </a:rPr>
              <a:t>Fiecare instrument de programare are foarte multe opțiuni de execuție, necesită multe operații manuale și un timp mare de învățare;</a:t>
            </a:r>
          </a:p>
          <a:p>
            <a:pPr marL="548640" lvl="2" algn="just"/>
            <a:r>
              <a:rPr lang="ro-RO" sz="1300" dirty="0" smtClean="0">
                <a:latin typeface="Century Gothic" panose="020B0502020202020204" pitchFamily="34" charset="0"/>
              </a:rPr>
              <a:t>Nu permit refactorizarea și navigarea ușoară a codului în interiorul unui proiect;</a:t>
            </a:r>
          </a:p>
          <a:p>
            <a:pPr marL="548640" lvl="2" algn="just"/>
            <a:r>
              <a:rPr lang="ro-RO" sz="1300" dirty="0" err="1" smtClean="0">
                <a:latin typeface="Century Gothic" panose="020B0502020202020204" pitchFamily="34" charset="0"/>
              </a:rPr>
              <a:t>Debugging-ul</a:t>
            </a:r>
            <a:r>
              <a:rPr lang="ro-RO" sz="1300" dirty="0" smtClean="0">
                <a:latin typeface="Century Gothic" panose="020B0502020202020204" pitchFamily="34" charset="0"/>
              </a:rPr>
              <a:t>, </a:t>
            </a:r>
            <a:r>
              <a:rPr lang="ro-RO" sz="1300" dirty="0" err="1" smtClean="0">
                <a:latin typeface="Century Gothic" panose="020B0502020202020204" pitchFamily="34" charset="0"/>
              </a:rPr>
              <a:t>profilingul</a:t>
            </a:r>
            <a:r>
              <a:rPr lang="ro-RO" sz="1300" dirty="0" smtClean="0">
                <a:latin typeface="Century Gothic" panose="020B0502020202020204" pitchFamily="34" charset="0"/>
              </a:rPr>
              <a:t> sau compararea surselor la linia de comandă este foarte complicată;</a:t>
            </a:r>
          </a:p>
          <a:p>
            <a:pPr marL="548640" lvl="2" algn="just"/>
            <a:r>
              <a:rPr lang="ro-RO" sz="1300" dirty="0" smtClean="0">
                <a:latin typeface="Century Gothic" panose="020B0502020202020204" pitchFamily="34" charset="0"/>
              </a:rPr>
              <a:t>Unele sisteme de operare (Cum ar fi MAC OS sau Windows) descurajează folosirea liniei de comandă;</a:t>
            </a:r>
          </a:p>
          <a:p>
            <a:pPr marL="548640" lvl="2" algn="just"/>
            <a:endParaRPr lang="ro-RO" sz="1300" dirty="0" smtClean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9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Diferite </a:t>
            </a:r>
            <a:r>
              <a:rPr lang="ro-RO" dirty="0" err="1" smtClean="0"/>
              <a:t>build-flow-uri</a:t>
            </a:r>
            <a:r>
              <a:rPr lang="ro-RO" dirty="0" smtClean="0"/>
              <a:t> (Android și </a:t>
            </a:r>
            <a:r>
              <a:rPr lang="ro-RO" dirty="0" err="1" smtClean="0"/>
              <a:t>embedded</a:t>
            </a:r>
            <a:r>
              <a:rPr lang="ro-RO" dirty="0" smtClean="0"/>
              <a:t>):</a:t>
            </a:r>
            <a:endParaRPr lang="ro-RO" dirty="0"/>
          </a:p>
        </p:txBody>
      </p:sp>
      <p:pic>
        <p:nvPicPr>
          <p:cNvPr id="13314" name="Picture 2" descr="Imagini pentru java tool ch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784" y="1563638"/>
            <a:ext cx="4278704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Imagini pentru java tool chai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7" y="1635646"/>
            <a:ext cx="4540957" cy="278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283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Cum rezolvă IDE-ul o parte din problemele </a:t>
            </a:r>
            <a:r>
              <a:rPr lang="ro-RO" dirty="0" err="1" smtClean="0"/>
              <a:t>development-tool-urilor</a:t>
            </a:r>
            <a:r>
              <a:rPr lang="ro-RO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9622"/>
            <a:ext cx="8924800" cy="3675856"/>
          </a:xfrm>
        </p:spPr>
        <p:txBody>
          <a:bodyPr anchor="ctr">
            <a:normAutofit fontScale="92500"/>
          </a:bodyPr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Același look&amp;feel pentru proiecte din aceeași clasă de aplicații – De exemplu: pentru Java, indiferent dacă build-tool-ul folosit e </a:t>
            </a:r>
            <a:r>
              <a:rPr lang="ro-RO" sz="1600" dirty="0">
                <a:latin typeface="Century Gothic" panose="020B0502020202020204" pitchFamily="34" charset="0"/>
              </a:rPr>
              <a:t>A</a:t>
            </a:r>
            <a:r>
              <a:rPr lang="ro-RO" sz="1600" dirty="0" smtClean="0">
                <a:latin typeface="Century Gothic" panose="020B0502020202020204" pitchFamily="34" charset="0"/>
              </a:rPr>
              <a:t>nt, </a:t>
            </a:r>
            <a:r>
              <a:rPr lang="ro-RO" sz="1600" dirty="0">
                <a:latin typeface="Century Gothic" panose="020B0502020202020204" pitchFamily="34" charset="0"/>
              </a:rPr>
              <a:t>M</a:t>
            </a:r>
            <a:r>
              <a:rPr lang="ro-RO" sz="1600" dirty="0" smtClean="0">
                <a:latin typeface="Century Gothic" panose="020B0502020202020204" pitchFamily="34" charset="0"/>
              </a:rPr>
              <a:t>aven sau Gradle, proiectul va arăta la fel în IDE, iar operațiile de bază (clean, compile, run, debug) vor avea aceeași funcționalitate;</a:t>
            </a:r>
          </a:p>
          <a:p>
            <a:pPr marL="274320" lvl="1" algn="just"/>
            <a:r>
              <a:rPr lang="ro-RO" sz="1600" dirty="0">
                <a:latin typeface="Century Gothic" panose="020B0502020202020204" pitchFamily="34" charset="0"/>
              </a:rPr>
              <a:t>Același look&amp;feel </a:t>
            </a:r>
            <a:r>
              <a:rPr lang="ro-RO" sz="1600" dirty="0" smtClean="0">
                <a:latin typeface="Century Gothic" panose="020B0502020202020204" pitchFamily="34" charset="0"/>
              </a:rPr>
              <a:t>pentru debugging</a:t>
            </a:r>
            <a:r>
              <a:rPr lang="ro-RO" sz="1600" dirty="0">
                <a:latin typeface="Century Gothic" panose="020B0502020202020204" pitchFamily="34" charset="0"/>
              </a:rPr>
              <a:t> </a:t>
            </a:r>
            <a:r>
              <a:rPr lang="ro-RO" sz="1600" dirty="0" smtClean="0">
                <a:latin typeface="Century Gothic" panose="020B0502020202020204" pitchFamily="34" charset="0"/>
              </a:rPr>
              <a:t>– De exemplu: degugger-ul din NetBeans arată la fel indiferent de </a:t>
            </a:r>
            <a:r>
              <a:rPr lang="ro-RO" sz="1600" dirty="0">
                <a:latin typeface="Century Gothic" panose="020B0502020202020204" pitchFamily="34" charset="0"/>
              </a:rPr>
              <a:t>limbajul de programare </a:t>
            </a:r>
            <a:r>
              <a:rPr lang="ro-RO" sz="1600" dirty="0" smtClean="0">
                <a:latin typeface="Century Gothic" panose="020B0502020202020204" pitchFamily="34" charset="0"/>
              </a:rPr>
              <a:t>folosit </a:t>
            </a:r>
            <a:r>
              <a:rPr lang="ro-RO" sz="1600" dirty="0">
                <a:latin typeface="Century Gothic" panose="020B0502020202020204" pitchFamily="34" charset="0"/>
              </a:rPr>
              <a:t>(</a:t>
            </a:r>
            <a:r>
              <a:rPr lang="ro-RO" sz="1600" dirty="0" smtClean="0">
                <a:latin typeface="Century Gothic" panose="020B0502020202020204" pitchFamily="34" charset="0"/>
              </a:rPr>
              <a:t>C/C</a:t>
            </a:r>
            <a:r>
              <a:rPr lang="ro-RO" sz="1600" dirty="0">
                <a:latin typeface="Century Gothic" panose="020B0502020202020204" pitchFamily="34" charset="0"/>
              </a:rPr>
              <a:t>++, Java sau </a:t>
            </a:r>
            <a:r>
              <a:rPr lang="ro-RO" sz="1600" dirty="0" smtClean="0">
                <a:latin typeface="Century Gothic" panose="020B0502020202020204" pitchFamily="34" charset="0"/>
              </a:rPr>
              <a:t>PHP) și de natura proiectului (aplicații stand-alone, mobile sau web). In plus </a:t>
            </a:r>
            <a:r>
              <a:rPr lang="ro-RO" sz="1600" dirty="0" err="1" smtClean="0">
                <a:latin typeface="Century Gothic" panose="020B0502020202020204" pitchFamily="34" charset="0"/>
              </a:rPr>
              <a:t>debugger-ul</a:t>
            </a:r>
            <a:r>
              <a:rPr lang="ro-RO" sz="1600" dirty="0" smtClean="0">
                <a:latin typeface="Century Gothic" panose="020B0502020202020204" pitchFamily="34" charset="0"/>
              </a:rPr>
              <a:t> din IDE are o ergonomie ridicată datorită folosirii ferestrelor;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Avantajele editării și navigării au fost deja prezentare mai sus;</a:t>
            </a: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Operațiile de </a:t>
            </a:r>
            <a:r>
              <a:rPr lang="ro-RO" sz="1600" dirty="0" err="1" smtClean="0">
                <a:latin typeface="Century Gothic" panose="020B0502020202020204" pitchFamily="34" charset="0"/>
              </a:rPr>
              <a:t>Search&amp;Replace</a:t>
            </a:r>
            <a:r>
              <a:rPr lang="ro-RO" sz="1600" dirty="0" smtClean="0">
                <a:latin typeface="Century Gothic" panose="020B0502020202020204" pitchFamily="34" charset="0"/>
              </a:rPr>
              <a:t> și mai ales </a:t>
            </a:r>
            <a:r>
              <a:rPr lang="ro-RO" sz="1600" dirty="0" err="1" smtClean="0">
                <a:latin typeface="Century Gothic" panose="020B0502020202020204" pitchFamily="34" charset="0"/>
              </a:rPr>
              <a:t>Refactorizare</a:t>
            </a:r>
            <a:r>
              <a:rPr lang="ro-RO" sz="1600" dirty="0" smtClean="0">
                <a:latin typeface="Century Gothic" panose="020B0502020202020204" pitchFamily="34" charset="0"/>
              </a:rPr>
              <a:t> funcționează atât la nivelul unui fișier sursă cât și la nivelul întregului proiect;</a:t>
            </a:r>
          </a:p>
          <a:p>
            <a:pPr marL="274320" lvl="1" algn="just"/>
            <a:r>
              <a:rPr lang="ro-RO" sz="1600" dirty="0" err="1" smtClean="0">
                <a:latin typeface="Century Gothic" panose="020B0502020202020204" pitchFamily="34" charset="0"/>
              </a:rPr>
              <a:t>Build-flow-ul</a:t>
            </a:r>
            <a:r>
              <a:rPr lang="ro-RO" sz="1600" dirty="0" smtClean="0">
                <a:latin typeface="Century Gothic" panose="020B0502020202020204" pitchFamily="34" charset="0"/>
              </a:rPr>
              <a:t> este integrat în IDE sau în </a:t>
            </a:r>
            <a:r>
              <a:rPr lang="ro-RO" sz="1600" dirty="0" err="1" smtClean="0">
                <a:latin typeface="Century Gothic" panose="020B0502020202020204" pitchFamily="34" charset="0"/>
              </a:rPr>
              <a:t>build</a:t>
            </a:r>
            <a:r>
              <a:rPr lang="ro-RO" sz="1600" dirty="0" smtClean="0">
                <a:latin typeface="Century Gothic" panose="020B0502020202020204" pitchFamily="34" charset="0"/>
              </a:rPr>
              <a:t> </a:t>
            </a:r>
            <a:r>
              <a:rPr lang="ro-RO" sz="1600" dirty="0" err="1" smtClean="0">
                <a:latin typeface="Century Gothic" panose="020B0502020202020204" pitchFamily="34" charset="0"/>
              </a:rPr>
              <a:t>scripurile</a:t>
            </a:r>
            <a:r>
              <a:rPr lang="ro-RO" sz="1600" dirty="0" smtClean="0">
                <a:latin typeface="Century Gothic" panose="020B0502020202020204" pitchFamily="34" charset="0"/>
              </a:rPr>
              <a:t> asociate proiectelor (acestea din urmă fiind generate inițial tot de IDE). Adăugarea unei faze sau au unei </a:t>
            </a:r>
            <a:r>
              <a:rPr lang="ro-RO" sz="1600" dirty="0" smtClean="0">
                <a:latin typeface="Century Gothic" panose="020B0502020202020204" pitchFamily="34" charset="0"/>
              </a:rPr>
              <a:t>dependențe </a:t>
            </a:r>
            <a:r>
              <a:rPr lang="ro-RO" sz="1600" dirty="0" smtClean="0">
                <a:latin typeface="Century Gothic" panose="020B0502020202020204" pitchFamily="34" charset="0"/>
              </a:rPr>
              <a:t>în procesul de build se face ușor și independent de tehnologia folosită (IDE-ul va genera automat codul corespunzător în scripturile de Ant, Maven sau Gradle);</a:t>
            </a:r>
          </a:p>
          <a:p>
            <a:pPr marL="274320" lvl="1" algn="just"/>
            <a:endParaRPr lang="ro-RO" sz="1300" dirty="0" smtClean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53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I.D.</a:t>
            </a:r>
            <a:r>
              <a:rPr lang="ro-RO" b="1" dirty="0" smtClean="0">
                <a:solidFill>
                  <a:srgbClr val="FF0000"/>
                </a:solidFill>
              </a:rPr>
              <a:t>E</a:t>
            </a:r>
            <a:r>
              <a:rPr lang="ro-RO" dirty="0" smtClean="0"/>
              <a:t>. – Mediul (</a:t>
            </a:r>
            <a:r>
              <a:rPr lang="ro-RO" dirty="0" err="1" smtClean="0"/>
              <a:t>Environment</a:t>
            </a:r>
            <a:r>
              <a:rPr lang="ro-RO" dirty="0" smtClean="0"/>
              <a:t>):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 fontScale="92500" lnSpcReduction="10000"/>
          </a:bodyPr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Natura</a:t>
            </a:r>
            <a:r>
              <a:rPr lang="ro-RO" sz="1600" dirty="0">
                <a:latin typeface="Century Gothic" panose="020B0502020202020204" pitchFamily="34" charset="0"/>
              </a:rPr>
              <a:t>, </a:t>
            </a:r>
            <a:r>
              <a:rPr lang="ro-RO" sz="1600" b="1" dirty="0">
                <a:latin typeface="Century Gothic" panose="020B0502020202020204" pitchFamily="34" charset="0"/>
              </a:rPr>
              <a:t>spațiul înconjurător</a:t>
            </a:r>
            <a:r>
              <a:rPr lang="ro-RO" sz="1600" dirty="0">
                <a:latin typeface="Century Gothic" panose="020B0502020202020204" pitchFamily="34" charset="0"/>
              </a:rPr>
              <a:t> în care se află o ființă, un lucru, etc.</a:t>
            </a:r>
          </a:p>
          <a:p>
            <a:pPr marL="0" lvl="1" indent="0" algn="just">
              <a:buNone/>
            </a:pPr>
            <a:endParaRPr lang="ro-RO" dirty="0"/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În IT </a:t>
            </a:r>
            <a:r>
              <a:rPr lang="ro-RO" sz="1600" dirty="0">
                <a:latin typeface="Century Gothic" panose="020B0502020202020204" pitchFamily="34" charset="0"/>
              </a:rPr>
              <a:t>t</a:t>
            </a:r>
            <a:r>
              <a:rPr lang="ro-RO" sz="1600" dirty="0" smtClean="0">
                <a:latin typeface="Century Gothic" panose="020B0502020202020204" pitchFamily="34" charset="0"/>
              </a:rPr>
              <a:t>ermenul de „Mediu” vine din </a:t>
            </a:r>
            <a:r>
              <a:rPr lang="ro-RO" sz="1600" dirty="0" err="1" smtClean="0">
                <a:latin typeface="Century Gothic" panose="020B0502020202020204" pitchFamily="34" charset="0"/>
              </a:rPr>
              <a:t>software-deployment</a:t>
            </a:r>
            <a:r>
              <a:rPr lang="ro-RO" sz="1600" dirty="0" smtClean="0">
                <a:latin typeface="Century Gothic" panose="020B0502020202020204" pitchFamily="34" charset="0"/>
              </a:rPr>
              <a:t> = procesul generic  de </a:t>
            </a:r>
            <a:r>
              <a:rPr lang="ro-RO" sz="1600" dirty="0" err="1" smtClean="0">
                <a:latin typeface="Century Gothic" panose="020B0502020202020204" pitchFamily="34" charset="0"/>
              </a:rPr>
              <a:t>customizare</a:t>
            </a:r>
            <a:r>
              <a:rPr lang="ro-RO" sz="1600" dirty="0" smtClean="0">
                <a:latin typeface="Century Gothic" panose="020B0502020202020204" pitchFamily="34" charset="0"/>
              </a:rPr>
              <a:t> al unui produs </a:t>
            </a:r>
            <a:r>
              <a:rPr lang="ro-RO" sz="1600" dirty="0">
                <a:latin typeface="Century Gothic" panose="020B0502020202020204" pitchFamily="34" charset="0"/>
              </a:rPr>
              <a:t>s</a:t>
            </a:r>
            <a:r>
              <a:rPr lang="ro-RO" sz="1600" dirty="0" smtClean="0">
                <a:latin typeface="Century Gothic" panose="020B0502020202020204" pitchFamily="34" charset="0"/>
              </a:rPr>
              <a:t>oftware în concordanță cu un set de cerințe și caracteristici specifice. </a:t>
            </a:r>
            <a:r>
              <a:rPr lang="ro-RO" sz="1600" dirty="0" err="1" smtClean="0">
                <a:latin typeface="Century Gothic" panose="020B0502020202020204" pitchFamily="34" charset="0"/>
              </a:rPr>
              <a:t>Deployment-ul</a:t>
            </a:r>
            <a:r>
              <a:rPr lang="ro-RO" sz="1600" dirty="0" smtClean="0">
                <a:latin typeface="Century Gothic" panose="020B0502020202020204" pitchFamily="34" charset="0"/>
              </a:rPr>
              <a:t> implică în general o serie de activități de dezinstalare/instalare, actualizare, activare/dezactivare, adaptare/migrare a unor configurații, baze de date și/sau a altor componente noi sau preexistente;</a:t>
            </a:r>
          </a:p>
          <a:p>
            <a:pPr marL="274320" lvl="1" algn="just"/>
            <a:endParaRPr lang="ro-RO" sz="1600" dirty="0" smtClean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Un mediu software reprezintă un sistem hardware-software (format din unul sau mai multe calculatoare și din una sau mai multe aplicații auxiliare) în care o aplicație este </a:t>
            </a:r>
            <a:r>
              <a:rPr lang="ro-RO" sz="1600" dirty="0" err="1" smtClean="0">
                <a:latin typeface="Century Gothic" panose="020B0502020202020204" pitchFamily="34" charset="0"/>
              </a:rPr>
              <a:t>deploy-ată</a:t>
            </a:r>
            <a:r>
              <a:rPr lang="ro-RO" sz="1600" dirty="0" smtClean="0">
                <a:latin typeface="Century Gothic" panose="020B0502020202020204" pitchFamily="34" charset="0"/>
              </a:rPr>
              <a:t> și apoi executată;</a:t>
            </a:r>
          </a:p>
          <a:p>
            <a:pPr marL="274320" lvl="1" algn="just"/>
            <a:endParaRPr lang="ro-RO" sz="1600" dirty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Un IDE creează un astfel de mediu necesar procesului de deployment pe calculatorul programatorului;</a:t>
            </a:r>
          </a:p>
        </p:txBody>
      </p:sp>
    </p:spTree>
    <p:extLst>
      <p:ext uri="{BB962C8B-B14F-4D97-AF65-F5344CB8AC3E}">
        <p14:creationId xmlns:p14="http://schemas.microsoft.com/office/powerpoint/2010/main" val="197582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I.D.</a:t>
            </a:r>
            <a:r>
              <a:rPr lang="ro-RO" b="1" dirty="0" smtClean="0">
                <a:solidFill>
                  <a:srgbClr val="FF0000"/>
                </a:solidFill>
              </a:rPr>
              <a:t>E</a:t>
            </a:r>
            <a:r>
              <a:rPr lang="ro-RO" dirty="0" smtClean="0"/>
              <a:t>. – Mediul (</a:t>
            </a:r>
            <a:r>
              <a:rPr lang="ro-RO" dirty="0" err="1" smtClean="0"/>
              <a:t>Environment</a:t>
            </a:r>
            <a:r>
              <a:rPr lang="ro-RO" dirty="0" smtClean="0"/>
              <a:t>):</a:t>
            </a:r>
            <a:endParaRPr lang="ro-RO" dirty="0"/>
          </a:p>
        </p:txBody>
      </p:sp>
      <p:pic>
        <p:nvPicPr>
          <p:cNvPr id="16386" name="Picture 2" descr="Imagini pentru software environm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028" y="1328614"/>
            <a:ext cx="3174896" cy="10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 descr="Imagini pentru software environm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7" y="2401273"/>
            <a:ext cx="4909873" cy="2762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211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Cum </a:t>
            </a:r>
            <a:r>
              <a:rPr lang="pt-BR" dirty="0"/>
              <a:t>a </a:t>
            </a:r>
            <a:r>
              <a:rPr lang="pt-BR" dirty="0" smtClean="0"/>
              <a:t>apărut</a:t>
            </a:r>
            <a:r>
              <a:rPr lang="ro-RO" dirty="0" smtClean="0"/>
              <a:t> IDE-ul</a:t>
            </a:r>
            <a:r>
              <a:rPr lang="pt-BR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 fontScale="77500" lnSpcReduction="20000"/>
          </a:bodyPr>
          <a:lstStyle/>
          <a:p>
            <a:pPr algn="just"/>
            <a:r>
              <a:rPr lang="ro-RO" dirty="0"/>
              <a:t>1 Mai 1964 e pus în funcțiune primul sistem care folosește DTSS (</a:t>
            </a:r>
            <a:r>
              <a:rPr lang="ro-RO" dirty="0" err="1"/>
              <a:t>Dartmouth</a:t>
            </a:r>
            <a:r>
              <a:rPr lang="ro-RO" dirty="0"/>
              <a:t> </a:t>
            </a:r>
            <a:r>
              <a:rPr lang="ro-RO" dirty="0" err="1"/>
              <a:t>Time-Sharing</a:t>
            </a:r>
            <a:r>
              <a:rPr lang="ro-RO" dirty="0"/>
              <a:t> </a:t>
            </a:r>
            <a:r>
              <a:rPr lang="ro-RO" dirty="0" err="1"/>
              <a:t>System</a:t>
            </a:r>
            <a:r>
              <a:rPr lang="ro-RO" dirty="0"/>
              <a:t>). Acesta e considerat și primul IDE bazat pe comenzi.</a:t>
            </a:r>
          </a:p>
          <a:p>
            <a:pPr algn="just"/>
            <a:endParaRPr lang="ro-RO" dirty="0"/>
          </a:p>
          <a:p>
            <a:pPr algn="just"/>
            <a:r>
              <a:rPr lang="ro-RO" dirty="0"/>
              <a:t>1975 apare Maestro – primul IDE </a:t>
            </a:r>
            <a:r>
              <a:rPr lang="ro-RO" dirty="0" smtClean="0"/>
              <a:t>gândit </a:t>
            </a:r>
            <a:r>
              <a:rPr lang="ro-RO" dirty="0"/>
              <a:t>special pentru dezvoltarea de software folosind un terminal text;</a:t>
            </a:r>
          </a:p>
          <a:p>
            <a:pPr algn="just"/>
            <a:endParaRPr lang="ro-RO" dirty="0"/>
          </a:p>
          <a:p>
            <a:pPr algn="just"/>
            <a:r>
              <a:rPr lang="ro-RO" dirty="0"/>
              <a:t>Anii </a:t>
            </a:r>
            <a:r>
              <a:rPr lang="en-US" dirty="0"/>
              <a:t>’</a:t>
            </a:r>
            <a:r>
              <a:rPr lang="ro-RO" dirty="0"/>
              <a:t>80 sunt dominați de IDE-urile în mod text. Dintre acestea se disting cele de la </a:t>
            </a:r>
            <a:r>
              <a:rPr lang="ro-RO" dirty="0" err="1"/>
              <a:t>Borland</a:t>
            </a:r>
            <a:r>
              <a:rPr lang="ro-RO" dirty="0"/>
              <a:t> (seria Turbo: </a:t>
            </a:r>
            <a:r>
              <a:rPr lang="ro-RO" dirty="0" err="1"/>
              <a:t>Turbo</a:t>
            </a:r>
            <a:r>
              <a:rPr lang="ro-RO" dirty="0"/>
              <a:t> Pascal, Turbo C/</a:t>
            </a:r>
            <a:r>
              <a:rPr lang="ro-RO" dirty="0" err="1"/>
              <a:t>C</a:t>
            </a:r>
            <a:r>
              <a:rPr lang="ro-RO" dirty="0"/>
              <a:t>++) și Microsoft (seria </a:t>
            </a:r>
            <a:r>
              <a:rPr lang="ro-RO" dirty="0" err="1"/>
              <a:t>Quick</a:t>
            </a:r>
            <a:r>
              <a:rPr lang="ro-RO" dirty="0"/>
              <a:t>: </a:t>
            </a:r>
            <a:r>
              <a:rPr lang="ro-RO" dirty="0" err="1"/>
              <a:t>Quick</a:t>
            </a:r>
            <a:r>
              <a:rPr lang="ro-RO" dirty="0"/>
              <a:t> Basic, </a:t>
            </a:r>
            <a:r>
              <a:rPr lang="ro-RO" dirty="0" err="1"/>
              <a:t>Quick</a:t>
            </a:r>
            <a:r>
              <a:rPr lang="ro-RO" dirty="0"/>
              <a:t> Pascal, </a:t>
            </a:r>
            <a:r>
              <a:rPr lang="ro-RO" dirty="0" err="1"/>
              <a:t>Quick</a:t>
            </a:r>
            <a:r>
              <a:rPr lang="ro-RO" dirty="0"/>
              <a:t> C, etc.)</a:t>
            </a:r>
          </a:p>
        </p:txBody>
      </p:sp>
    </p:spTree>
    <p:extLst>
      <p:ext uri="{BB962C8B-B14F-4D97-AF65-F5344CB8AC3E}">
        <p14:creationId xmlns:p14="http://schemas.microsoft.com/office/powerpoint/2010/main" val="3809377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 smtClean="0">
                <a:solidFill>
                  <a:srgbClr val="FF0000"/>
                </a:solidFill>
              </a:rPr>
              <a:t>I</a:t>
            </a:r>
            <a:r>
              <a:rPr lang="ro-RO" dirty="0" smtClean="0"/>
              <a:t>.D.E. - Integrat: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/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Inclus, încorporat înglobat într-un tot</a:t>
            </a:r>
          </a:p>
          <a:p>
            <a:pPr marL="0" lvl="1" indent="0" algn="just">
              <a:buNone/>
            </a:pPr>
            <a:endParaRPr lang="ro-RO" sz="1600" dirty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A se integra = a se uni cu alte elemente formând un </a:t>
            </a:r>
            <a:r>
              <a:rPr lang="ro-RO" sz="1600" b="1" dirty="0" smtClean="0">
                <a:latin typeface="Century Gothic" panose="020B0502020202020204" pitchFamily="34" charset="0"/>
              </a:rPr>
              <a:t>corp</a:t>
            </a:r>
            <a:r>
              <a:rPr lang="ro-RO" sz="1600" dirty="0" smtClean="0">
                <a:latin typeface="Century Gothic" panose="020B0502020202020204" pitchFamily="34" charset="0"/>
              </a:rPr>
              <a:t> integral; a se </a:t>
            </a:r>
            <a:r>
              <a:rPr lang="ro-RO" sz="1600" b="1" dirty="0" smtClean="0">
                <a:latin typeface="Century Gothic" panose="020B0502020202020204" pitchFamily="34" charset="0"/>
              </a:rPr>
              <a:t>încorpora</a:t>
            </a:r>
            <a:r>
              <a:rPr lang="ro-RO" sz="1600" dirty="0" smtClean="0">
                <a:latin typeface="Century Gothic" panose="020B0502020202020204" pitchFamily="34" charset="0"/>
              </a:rPr>
              <a:t>;</a:t>
            </a:r>
          </a:p>
          <a:p>
            <a:pPr marL="0" lvl="1" indent="0" algn="just">
              <a:buNone/>
            </a:pPr>
            <a:endParaRPr lang="ro-RO" dirty="0"/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Un alt termen care ne poate da mai multe indicii privind integrarea (într-un sistem software și nu numai) este </a:t>
            </a:r>
            <a:r>
              <a:rPr lang="ro-RO" sz="1600" b="1" dirty="0" smtClean="0">
                <a:latin typeface="Century Gothic" panose="020B0502020202020204" pitchFamily="34" charset="0"/>
              </a:rPr>
              <a:t>holismul</a:t>
            </a:r>
            <a:r>
              <a:rPr lang="ro-RO" sz="1600" dirty="0" smtClean="0">
                <a:latin typeface="Century Gothic" panose="020B0502020202020204" pitchFamily="34" charset="0"/>
              </a:rPr>
              <a:t> = concept care spune că sistemele (fizice, biologice, chimice, sociale, economice, mentale, lingvistice, etc.) și proprietățile acestora ar trebui să fie privite în ansamblu, ca un </a:t>
            </a:r>
            <a:r>
              <a:rPr lang="ro-RO" sz="1600" b="1" dirty="0" smtClean="0">
                <a:latin typeface="Century Gothic" panose="020B0502020202020204" pitchFamily="34" charset="0"/>
              </a:rPr>
              <a:t>întreg</a:t>
            </a:r>
            <a:r>
              <a:rPr lang="ro-RO" sz="1600" dirty="0" smtClean="0">
                <a:latin typeface="Century Gothic" panose="020B0502020202020204" pitchFamily="34" charset="0"/>
              </a:rPr>
              <a:t>, și nu ca o colecție de părți. De asemenea funcționarea acestor sisteme trebuie privită ca un </a:t>
            </a:r>
            <a:r>
              <a:rPr lang="ro-RO" sz="1600" b="1" dirty="0" smtClean="0">
                <a:latin typeface="Century Gothic" panose="020B0502020202020204" pitchFamily="34" charset="0"/>
              </a:rPr>
              <a:t>întreg</a:t>
            </a:r>
            <a:r>
              <a:rPr lang="ro-RO" sz="1600" dirty="0" smtClean="0">
                <a:latin typeface="Century Gothic" panose="020B0502020202020204" pitchFamily="34" charset="0"/>
              </a:rPr>
              <a:t> și nu ca o sumă a funcționalităților componentelor lor;</a:t>
            </a:r>
          </a:p>
        </p:txBody>
      </p:sp>
    </p:spTree>
    <p:extLst>
      <p:ext uri="{BB962C8B-B14F-4D97-AF65-F5344CB8AC3E}">
        <p14:creationId xmlns:p14="http://schemas.microsoft.com/office/powerpoint/2010/main" val="174984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IDE-uri în </a:t>
            </a:r>
            <a:r>
              <a:rPr lang="ro-RO" dirty="0"/>
              <a:t>a</a:t>
            </a:r>
            <a:r>
              <a:rPr lang="ro-RO" dirty="0" smtClean="0"/>
              <a:t>nii ’80:</a:t>
            </a:r>
            <a:endParaRPr lang="ro-RO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0908847" y="6189422"/>
            <a:ext cx="766082" cy="365125"/>
          </a:xfrm>
          <a:prstGeom prst="rect">
            <a:avLst/>
          </a:prstGeom>
        </p:spPr>
        <p:txBody>
          <a:bodyPr/>
          <a:lstStyle/>
          <a:p>
            <a:fld id="{B2815AF8-303F-4D00-ACAF-B87E49885EE4}" type="slidenum">
              <a:rPr lang="ro-RO" smtClean="0"/>
              <a:pPr/>
              <a:t>30</a:t>
            </a:fld>
            <a:endParaRPr lang="ro-RO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542925" y="6404034"/>
            <a:ext cx="5486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GEMINI  SOLUTIONS  -  </a:t>
            </a:r>
            <a:r>
              <a:rPr lang="ro-RO" dirty="0" smtClean="0"/>
              <a:t>IDE</a:t>
            </a:r>
            <a:endParaRPr lang="en-US" dirty="0" smtClean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47089"/>
            <a:ext cx="3240360" cy="1656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064736"/>
            <a:ext cx="3291933" cy="1970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445" y="1347089"/>
            <a:ext cx="5620776" cy="368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55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Cum a</a:t>
            </a:r>
            <a:r>
              <a:rPr lang="ro-RO" dirty="0" smtClean="0"/>
              <a:t>u</a:t>
            </a:r>
            <a:r>
              <a:rPr lang="pt-BR" dirty="0" smtClean="0"/>
              <a:t> evoluat</a:t>
            </a:r>
            <a:r>
              <a:rPr lang="ro-RO" dirty="0" smtClean="0"/>
              <a:t> IDE-urile</a:t>
            </a:r>
            <a:r>
              <a:rPr lang="pt-BR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 fontScale="77500" lnSpcReduction="20000"/>
          </a:bodyPr>
          <a:lstStyle/>
          <a:p>
            <a:r>
              <a:rPr lang="ro-RO" dirty="0"/>
              <a:t>Anii </a:t>
            </a:r>
            <a:r>
              <a:rPr lang="en-US" dirty="0"/>
              <a:t>’90</a:t>
            </a:r>
            <a:r>
              <a:rPr lang="ro-RO" dirty="0"/>
              <a:t> sunt marcați de trecerea la interfețele </a:t>
            </a:r>
            <a:r>
              <a:rPr lang="ro-RO" dirty="0" smtClean="0"/>
              <a:t>grafice:</a:t>
            </a:r>
            <a:endParaRPr lang="ro-RO" dirty="0"/>
          </a:p>
          <a:p>
            <a:pPr lvl="1"/>
            <a:r>
              <a:rPr lang="ro-RO" dirty="0"/>
              <a:t>În anul 1990 apare primul IDE modular, bazat pe </a:t>
            </a:r>
            <a:r>
              <a:rPr lang="ro-RO" dirty="0" err="1"/>
              <a:t>plug-in-uri</a:t>
            </a:r>
            <a:r>
              <a:rPr lang="ro-RO" dirty="0"/>
              <a:t>: HP </a:t>
            </a:r>
            <a:r>
              <a:rPr lang="ro-RO" dirty="0" err="1"/>
              <a:t>SoftBench</a:t>
            </a:r>
            <a:r>
              <a:rPr lang="ro-RO" dirty="0"/>
              <a:t>;</a:t>
            </a:r>
          </a:p>
          <a:p>
            <a:pPr lvl="1"/>
            <a:r>
              <a:rPr lang="ro-RO" dirty="0"/>
              <a:t>Integrarea mai multor limbaje de programare într-un singur ecosistem și în paralel </a:t>
            </a:r>
            <a:r>
              <a:rPr lang="ro-RO" dirty="0" err="1"/>
              <a:t>portarea</a:t>
            </a:r>
            <a:r>
              <a:rPr lang="ro-RO" dirty="0"/>
              <a:t> acestora pe platforme hardware/software diferite;</a:t>
            </a:r>
          </a:p>
          <a:p>
            <a:pPr lvl="1"/>
            <a:r>
              <a:rPr lang="ro-RO" dirty="0"/>
              <a:t>Adăugarea de componente RAD cum ar fi </a:t>
            </a:r>
            <a:r>
              <a:rPr lang="ro-RO" dirty="0" err="1"/>
              <a:t>GUI-builder-ele</a:t>
            </a:r>
            <a:r>
              <a:rPr lang="ro-RO" dirty="0"/>
              <a:t> în cadrul IDE-urilor</a:t>
            </a:r>
          </a:p>
          <a:p>
            <a:pPr lvl="2"/>
            <a:r>
              <a:rPr lang="ro-RO" dirty="0"/>
              <a:t>Microsoft Visual Studio: BASIC, C/</a:t>
            </a:r>
            <a:r>
              <a:rPr lang="ro-RO" dirty="0" err="1"/>
              <a:t>C</a:t>
            </a:r>
            <a:r>
              <a:rPr lang="ro-RO" dirty="0"/>
              <a:t>++, JAVA, C#, etc. (1995 – prezent);</a:t>
            </a:r>
          </a:p>
          <a:p>
            <a:pPr lvl="2"/>
            <a:r>
              <a:rPr lang="ro-RO" dirty="0"/>
              <a:t>IBM </a:t>
            </a:r>
            <a:r>
              <a:rPr lang="ro-RO" dirty="0" err="1"/>
              <a:t>VisualAge</a:t>
            </a:r>
            <a:r>
              <a:rPr lang="ro-RO" dirty="0"/>
              <a:t>: BASIC, COBOL, C/</a:t>
            </a:r>
            <a:r>
              <a:rPr lang="ro-RO" dirty="0" err="1"/>
              <a:t>C</a:t>
            </a:r>
            <a:r>
              <a:rPr lang="ro-RO" dirty="0"/>
              <a:t>++ Java, </a:t>
            </a:r>
            <a:r>
              <a:rPr lang="ro-RO" dirty="0" err="1"/>
              <a:t>Smalltalk</a:t>
            </a:r>
            <a:r>
              <a:rPr lang="ro-RO" dirty="0"/>
              <a:t> (198x – 2011) – rulează în peste 10 platforme </a:t>
            </a:r>
            <a:r>
              <a:rPr lang="ro-RO" dirty="0" err="1"/>
              <a:t>harware</a:t>
            </a:r>
            <a:r>
              <a:rPr lang="ro-RO" dirty="0"/>
              <a:t>/software diferite;</a:t>
            </a:r>
          </a:p>
          <a:p>
            <a:pPr lvl="2"/>
            <a:r>
              <a:rPr lang="ro-RO" dirty="0" err="1"/>
              <a:t>Borland</a:t>
            </a:r>
            <a:r>
              <a:rPr lang="ro-RO" dirty="0"/>
              <a:t>/</a:t>
            </a:r>
            <a:r>
              <a:rPr lang="ro-RO" dirty="0" err="1"/>
              <a:t>Inprise</a:t>
            </a:r>
            <a:r>
              <a:rPr lang="ro-RO" dirty="0"/>
              <a:t>/</a:t>
            </a:r>
            <a:r>
              <a:rPr lang="ro-RO" dirty="0" err="1"/>
              <a:t>Embarcadero-</a:t>
            </a:r>
            <a:r>
              <a:rPr lang="ro-RO" dirty="0"/>
              <a:t> RAD Studio;</a:t>
            </a:r>
          </a:p>
          <a:p>
            <a:pPr lvl="2"/>
            <a:r>
              <a:rPr lang="ro-RO" dirty="0" err="1"/>
              <a:t>Metrowerks</a:t>
            </a:r>
            <a:r>
              <a:rPr lang="ro-RO" dirty="0"/>
              <a:t>/Motorola/</a:t>
            </a:r>
            <a:r>
              <a:rPr lang="ro-RO" dirty="0" err="1"/>
              <a:t>Freescale</a:t>
            </a:r>
            <a:r>
              <a:rPr lang="ro-RO" dirty="0"/>
              <a:t> – </a:t>
            </a:r>
            <a:r>
              <a:rPr lang="ro-RO" dirty="0" err="1"/>
              <a:t>CodeWarrior</a:t>
            </a:r>
            <a:r>
              <a:rPr lang="ro-RO" dirty="0"/>
              <a:t>;</a:t>
            </a:r>
          </a:p>
          <a:p>
            <a:pPr lvl="2"/>
            <a:r>
              <a:rPr lang="ro-RO" dirty="0" err="1"/>
              <a:t>PowerSoft</a:t>
            </a:r>
            <a:r>
              <a:rPr lang="ro-RO" dirty="0"/>
              <a:t>/</a:t>
            </a:r>
            <a:r>
              <a:rPr lang="ro-RO" dirty="0" err="1"/>
              <a:t>Sybase</a:t>
            </a:r>
            <a:r>
              <a:rPr lang="ro-RO" dirty="0"/>
              <a:t> – </a:t>
            </a:r>
            <a:r>
              <a:rPr lang="ro-RO" dirty="0" err="1"/>
              <a:t>Watcom</a:t>
            </a:r>
            <a:r>
              <a:rPr lang="ro-RO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9884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Cum a</a:t>
            </a:r>
            <a:r>
              <a:rPr lang="ro-RO" dirty="0" smtClean="0"/>
              <a:t>u</a:t>
            </a:r>
            <a:r>
              <a:rPr lang="pt-BR" dirty="0" smtClean="0"/>
              <a:t> evoluat</a:t>
            </a:r>
            <a:r>
              <a:rPr lang="ro-RO" dirty="0" smtClean="0"/>
              <a:t> IDE-urile</a:t>
            </a:r>
            <a:r>
              <a:rPr lang="pt-BR" dirty="0" smtClean="0"/>
              <a:t>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 fontScale="70000" lnSpcReduction="20000"/>
          </a:bodyPr>
          <a:lstStyle/>
          <a:p>
            <a:r>
              <a:rPr lang="ro-RO" dirty="0"/>
              <a:t>Anii 2000 - prezent:</a:t>
            </a:r>
          </a:p>
          <a:p>
            <a:pPr lvl="1"/>
            <a:r>
              <a:rPr lang="ro-RO" dirty="0"/>
              <a:t>Apariția și adoptarea IDE-urilor oferite gratuit:</a:t>
            </a:r>
          </a:p>
          <a:p>
            <a:pPr lvl="2"/>
            <a:r>
              <a:rPr lang="ro-RO" dirty="0"/>
              <a:t>Eclipse – desprins din IBM </a:t>
            </a:r>
            <a:r>
              <a:rPr lang="ro-RO" dirty="0" err="1"/>
              <a:t>VisualAge</a:t>
            </a:r>
            <a:r>
              <a:rPr lang="ro-RO" dirty="0"/>
              <a:t> în 2001;</a:t>
            </a:r>
          </a:p>
          <a:p>
            <a:pPr lvl="2"/>
            <a:r>
              <a:rPr lang="ro-RO" dirty="0" err="1"/>
              <a:t>NetBeans</a:t>
            </a:r>
            <a:r>
              <a:rPr lang="ro-RO" dirty="0"/>
              <a:t> – achiziționat în 1999 de Sun Microsystems și oferit apoi gratuit. Din 2010 este </a:t>
            </a:r>
            <a:r>
              <a:rPr lang="ro-RO" dirty="0" smtClean="0"/>
              <a:t>proprietate </a:t>
            </a:r>
            <a:r>
              <a:rPr lang="ro-RO" dirty="0"/>
              <a:t>a Oracle Corp.;</a:t>
            </a:r>
          </a:p>
          <a:p>
            <a:pPr lvl="2"/>
            <a:r>
              <a:rPr lang="ro-RO" dirty="0" err="1"/>
              <a:t>MonoDevelop</a:t>
            </a:r>
            <a:r>
              <a:rPr lang="ro-RO" dirty="0"/>
              <a:t> din 2003;</a:t>
            </a:r>
          </a:p>
          <a:p>
            <a:pPr lvl="2"/>
            <a:r>
              <a:rPr lang="ro-RO" dirty="0" err="1"/>
              <a:t>IntelliJ</a:t>
            </a:r>
            <a:r>
              <a:rPr lang="ro-RO" dirty="0"/>
              <a:t> IDEA în 2001  - gratis în anumite condiții;</a:t>
            </a:r>
          </a:p>
          <a:p>
            <a:pPr lvl="1"/>
            <a:r>
              <a:rPr lang="ro-RO" dirty="0"/>
              <a:t>Migrarea sferei de interes către dezvoltarea de aplicații Web sau pentru dispozitivele mobile:</a:t>
            </a:r>
          </a:p>
          <a:p>
            <a:pPr lvl="2"/>
            <a:r>
              <a:rPr lang="ro-RO" dirty="0" err="1"/>
              <a:t>Xcode</a:t>
            </a:r>
            <a:r>
              <a:rPr lang="ro-RO" dirty="0"/>
              <a:t> apare în 2003 - derivat din </a:t>
            </a:r>
            <a:r>
              <a:rPr lang="ro-RO" dirty="0" err="1"/>
              <a:t>ProjectBuilder</a:t>
            </a:r>
            <a:r>
              <a:rPr lang="ro-RO" dirty="0"/>
              <a:t>;</a:t>
            </a:r>
          </a:p>
          <a:p>
            <a:pPr lvl="2"/>
            <a:r>
              <a:rPr lang="ro-RO" dirty="0"/>
              <a:t>Android Studio în 2013 – derivat din </a:t>
            </a:r>
            <a:r>
              <a:rPr lang="ro-RO" dirty="0" err="1"/>
              <a:t>IntelliJ</a:t>
            </a:r>
            <a:r>
              <a:rPr lang="ro-RO" dirty="0"/>
              <a:t> IDEA;</a:t>
            </a:r>
          </a:p>
          <a:p>
            <a:pPr lvl="2"/>
            <a:r>
              <a:rPr lang="ro-RO" dirty="0" err="1"/>
              <a:t>Xamarin</a:t>
            </a:r>
            <a:r>
              <a:rPr lang="ro-RO" dirty="0"/>
              <a:t> în 2011 – derivat din </a:t>
            </a:r>
            <a:r>
              <a:rPr lang="ro-RO" dirty="0" err="1"/>
              <a:t>MonoDevelop</a:t>
            </a:r>
            <a:r>
              <a:rPr lang="ro-RO" dirty="0"/>
              <a:t>;</a:t>
            </a:r>
          </a:p>
          <a:p>
            <a:pPr lvl="1"/>
            <a:r>
              <a:rPr lang="ro-RO" dirty="0"/>
              <a:t>Crește și mai mult integrarea componentelor și serviciilor software proiectare pentru dezvoltarea altor aplicații software;</a:t>
            </a:r>
          </a:p>
        </p:txBody>
      </p:sp>
    </p:spTree>
    <p:extLst>
      <p:ext uri="{BB962C8B-B14F-4D97-AF65-F5344CB8AC3E}">
        <p14:creationId xmlns:p14="http://schemas.microsoft.com/office/powerpoint/2010/main" val="15788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 smtClean="0"/>
              <a:t>Încotro se îndreaptă?</a:t>
            </a:r>
            <a:endParaRPr lang="ro-RO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10908847" y="6189422"/>
            <a:ext cx="766082" cy="365125"/>
          </a:xfrm>
          <a:prstGeom prst="rect">
            <a:avLst/>
          </a:prstGeom>
        </p:spPr>
        <p:txBody>
          <a:bodyPr/>
          <a:lstStyle/>
          <a:p>
            <a:fld id="{B2815AF8-303F-4D00-ACAF-B87E49885EE4}" type="slidenum">
              <a:rPr lang="ro-RO" smtClean="0"/>
              <a:pPr/>
              <a:t>33</a:t>
            </a:fld>
            <a:endParaRPr lang="ro-RO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542925" y="6404034"/>
            <a:ext cx="5486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GEMINI  SOLUTIONS  -  </a:t>
            </a:r>
            <a:r>
              <a:rPr lang="ro-RO" dirty="0" smtClean="0"/>
              <a:t>IDE</a:t>
            </a:r>
            <a:endParaRPr lang="en-US" dirty="0" smtClean="0"/>
          </a:p>
        </p:txBody>
      </p:sp>
      <p:pic>
        <p:nvPicPr>
          <p:cNvPr id="15389" name="Picture 2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368267"/>
            <a:ext cx="4176464" cy="3587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90" name="Picture 3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368266"/>
            <a:ext cx="4148126" cy="3587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640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Cum îmi aleg un IDE?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334196"/>
            <a:ext cx="8924800" cy="3675856"/>
          </a:xfrm>
        </p:spPr>
        <p:txBody>
          <a:bodyPr anchor="ctr">
            <a:normAutofit/>
          </a:bodyPr>
          <a:lstStyle/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De cele mai multe ori din rațiuni subiective.</a:t>
            </a:r>
            <a:endParaRPr lang="ro-RO" sz="1600" dirty="0">
              <a:latin typeface="Century Gothic" panose="020B0502020202020204" pitchFamily="34" charset="0"/>
            </a:endParaRPr>
          </a:p>
          <a:p>
            <a:pPr marL="0" lvl="1" indent="0" algn="just">
              <a:buNone/>
            </a:pPr>
            <a:endParaRPr lang="ro-RO" dirty="0"/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Uneori suntem limitați la 1-2 alternative de IDE datorită platformei pe care dezvoltăm aplicația (ex: </a:t>
            </a:r>
            <a:r>
              <a:rPr lang="ro-RO" sz="1600" dirty="0" err="1" smtClean="0">
                <a:latin typeface="Century Gothic" panose="020B0502020202020204" pitchFamily="34" charset="0"/>
              </a:rPr>
              <a:t>Xcode</a:t>
            </a:r>
            <a:r>
              <a:rPr lang="ro-RO" sz="1600" dirty="0" smtClean="0">
                <a:latin typeface="Century Gothic" panose="020B0502020202020204" pitchFamily="34" charset="0"/>
              </a:rPr>
              <a:t> pentru </a:t>
            </a:r>
            <a:r>
              <a:rPr lang="ro-RO" sz="1600" dirty="0" err="1" smtClean="0">
                <a:latin typeface="Century Gothic" panose="020B0502020202020204" pitchFamily="34" charset="0"/>
              </a:rPr>
              <a:t>iOS</a:t>
            </a:r>
            <a:r>
              <a:rPr lang="ro-RO" sz="1600" dirty="0" smtClean="0">
                <a:latin typeface="Century Gothic" panose="020B0502020202020204" pitchFamily="34" charset="0"/>
              </a:rPr>
              <a:t> sau Android Studio pentru Android) sau datorită limbajului folosit (</a:t>
            </a:r>
            <a:r>
              <a:rPr lang="ro-RO" sz="1600" dirty="0" err="1" smtClean="0">
                <a:latin typeface="Century Gothic" panose="020B0502020202020204" pitchFamily="34" charset="0"/>
              </a:rPr>
              <a:t>Xcode</a:t>
            </a:r>
            <a:r>
              <a:rPr lang="ro-RO" sz="1600" dirty="0" smtClean="0">
                <a:latin typeface="Century Gothic" panose="020B0502020202020204" pitchFamily="34" charset="0"/>
              </a:rPr>
              <a:t> pentru Swift sau Visual Studio/</a:t>
            </a:r>
            <a:r>
              <a:rPr lang="ro-RO" sz="1600" dirty="0" err="1" smtClean="0">
                <a:latin typeface="Century Gothic" panose="020B0502020202020204" pitchFamily="34" charset="0"/>
              </a:rPr>
              <a:t>MonoDevelop</a:t>
            </a:r>
            <a:r>
              <a:rPr lang="ro-RO" sz="1600" dirty="0" smtClean="0">
                <a:latin typeface="Century Gothic" panose="020B0502020202020204" pitchFamily="34" charset="0"/>
              </a:rPr>
              <a:t> pentru C#);</a:t>
            </a:r>
          </a:p>
          <a:p>
            <a:pPr marL="274320" lvl="1" algn="just"/>
            <a:endParaRPr lang="ro-RO" sz="1600" dirty="0" smtClean="0">
              <a:latin typeface="Century Gothic" panose="020B0502020202020204" pitchFamily="34" charset="0"/>
            </a:endParaRPr>
          </a:p>
          <a:p>
            <a:pPr marL="274320" lvl="1" algn="just"/>
            <a:r>
              <a:rPr lang="ro-RO" sz="1600" dirty="0" smtClean="0">
                <a:latin typeface="Century Gothic" panose="020B0502020202020204" pitchFamily="34" charset="0"/>
              </a:rPr>
              <a:t>De-a lungul carierei de programatori deseori veți folosi diferite IDE-uri pentru diferite proiecte </a:t>
            </a:r>
            <a:r>
              <a:rPr lang="ro-RO" sz="1600" smtClean="0">
                <a:latin typeface="Century Gothic" panose="020B0502020202020204" pitchFamily="34" charset="0"/>
              </a:rPr>
              <a:t>(uneori în același timp);</a:t>
            </a:r>
            <a:endParaRPr lang="ro-RO" sz="1600" dirty="0" smtClean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21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marL="274320" lvl="1"/>
            <a:r>
              <a:rPr lang="ro-RO" sz="2800" dirty="0" smtClean="0">
                <a:latin typeface="+mj-lt"/>
              </a:rPr>
              <a:t>Medii Integrate de Dezvoltare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900" y="1779662"/>
            <a:ext cx="563880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88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Ce este integrat într-un IDE?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6174"/>
            <a:ext cx="8924800" cy="3675856"/>
          </a:xfrm>
        </p:spPr>
        <p:txBody>
          <a:bodyPr anchor="ctr">
            <a:normAutofit fontScale="62500" lnSpcReduction="20000"/>
          </a:bodyPr>
          <a:lstStyle/>
          <a:p>
            <a:pPr marL="274320" lvl="1" algn="just"/>
            <a:r>
              <a:rPr lang="ro-RO" dirty="0"/>
              <a:t>O serie de instrumente de </a:t>
            </a:r>
            <a:r>
              <a:rPr lang="ro-RO" dirty="0" smtClean="0"/>
              <a:t>dezvoltare (</a:t>
            </a:r>
            <a:r>
              <a:rPr lang="ro-RO" dirty="0" err="1" smtClean="0"/>
              <a:t>tool-chains</a:t>
            </a:r>
            <a:r>
              <a:rPr lang="ro-RO" dirty="0" smtClean="0"/>
              <a:t>) </a:t>
            </a:r>
            <a:r>
              <a:rPr lang="ro-RO" dirty="0"/>
              <a:t>– în marea lor majoritate la linia de comandă:</a:t>
            </a:r>
          </a:p>
          <a:p>
            <a:pPr marL="548640" lvl="2" algn="just"/>
            <a:r>
              <a:rPr lang="ro-RO" dirty="0"/>
              <a:t>Compilator</a:t>
            </a:r>
          </a:p>
          <a:p>
            <a:pPr marL="548640" lvl="2" algn="just"/>
            <a:r>
              <a:rPr lang="ro-RO" dirty="0" err="1"/>
              <a:t>Debugger</a:t>
            </a:r>
            <a:endParaRPr lang="ro-RO" dirty="0"/>
          </a:p>
          <a:p>
            <a:pPr marL="548640" lvl="2" algn="just"/>
            <a:r>
              <a:rPr lang="ro-RO" dirty="0" err="1"/>
              <a:t>Build-tool</a:t>
            </a:r>
            <a:endParaRPr lang="ro-RO" dirty="0"/>
          </a:p>
          <a:p>
            <a:pPr marL="548640" lvl="2" algn="just"/>
            <a:r>
              <a:rPr lang="ro-RO" dirty="0" err="1"/>
              <a:t>Profiler</a:t>
            </a:r>
            <a:endParaRPr lang="ro-RO" dirty="0"/>
          </a:p>
          <a:p>
            <a:pPr marL="548640" lvl="2" algn="just"/>
            <a:r>
              <a:rPr lang="ro-RO" dirty="0" err="1"/>
              <a:t>Version</a:t>
            </a:r>
            <a:r>
              <a:rPr lang="ro-RO" dirty="0"/>
              <a:t> </a:t>
            </a:r>
            <a:r>
              <a:rPr lang="ro-RO" dirty="0" err="1"/>
              <a:t>contol</a:t>
            </a:r>
            <a:r>
              <a:rPr lang="ro-RO" dirty="0"/>
              <a:t> </a:t>
            </a:r>
            <a:r>
              <a:rPr lang="ro-RO" dirty="0" err="1"/>
              <a:t>tool</a:t>
            </a:r>
            <a:endParaRPr lang="ro-RO" dirty="0"/>
          </a:p>
          <a:p>
            <a:pPr marL="548640" lvl="2" algn="just"/>
            <a:r>
              <a:rPr lang="ro-RO" dirty="0"/>
              <a:t>Generatoare de cod/resurse</a:t>
            </a:r>
          </a:p>
          <a:p>
            <a:pPr marL="548640" lvl="2" algn="just"/>
            <a:r>
              <a:rPr lang="ro-RO" dirty="0" err="1"/>
              <a:t>Dezasamboare</a:t>
            </a:r>
            <a:r>
              <a:rPr lang="ro-RO" dirty="0"/>
              <a:t>/decompilatoare</a:t>
            </a:r>
          </a:p>
          <a:p>
            <a:pPr marL="548640" lvl="2" algn="just"/>
            <a:r>
              <a:rPr lang="ro-RO" dirty="0"/>
              <a:t>etc.</a:t>
            </a:r>
          </a:p>
          <a:p>
            <a:pPr marL="274320" lvl="1" algn="just"/>
            <a:r>
              <a:rPr lang="ro-RO" dirty="0"/>
              <a:t>Unul sau mai multe navigatoare cum ar fi: file manager, </a:t>
            </a:r>
            <a:r>
              <a:rPr lang="ro-RO" dirty="0" err="1"/>
              <a:t>project</a:t>
            </a:r>
            <a:r>
              <a:rPr lang="ro-RO" dirty="0"/>
              <a:t> </a:t>
            </a:r>
            <a:r>
              <a:rPr lang="ro-RO" dirty="0" err="1"/>
              <a:t>manager</a:t>
            </a:r>
            <a:r>
              <a:rPr lang="ro-RO" dirty="0"/>
              <a:t>, </a:t>
            </a:r>
            <a:r>
              <a:rPr lang="ro-RO" dirty="0" err="1"/>
              <a:t>class</a:t>
            </a:r>
            <a:r>
              <a:rPr lang="ro-RO" dirty="0"/>
              <a:t> </a:t>
            </a:r>
            <a:r>
              <a:rPr lang="ro-RO" dirty="0" err="1"/>
              <a:t>manager</a:t>
            </a:r>
            <a:r>
              <a:rPr lang="ro-RO" dirty="0"/>
              <a:t>, </a:t>
            </a:r>
            <a:r>
              <a:rPr lang="ro-RO" dirty="0" err="1" smtClean="0"/>
              <a:t>proprieties</a:t>
            </a:r>
            <a:r>
              <a:rPr lang="ro-RO" dirty="0" smtClean="0"/>
              <a:t>, </a:t>
            </a:r>
            <a:r>
              <a:rPr lang="ro-RO" dirty="0" err="1" smtClean="0"/>
              <a:t>widgets</a:t>
            </a:r>
            <a:r>
              <a:rPr lang="ro-RO" dirty="0" smtClean="0"/>
              <a:t> </a:t>
            </a:r>
            <a:r>
              <a:rPr lang="ro-RO" dirty="0" err="1" smtClean="0"/>
              <a:t>etc</a:t>
            </a:r>
            <a:r>
              <a:rPr lang="ro-RO" dirty="0"/>
              <a:t>;</a:t>
            </a:r>
          </a:p>
          <a:p>
            <a:pPr marL="274320" lvl="1" algn="just"/>
            <a:r>
              <a:rPr lang="ro-RO" dirty="0"/>
              <a:t>Unul sau mai multe editoare de text/resurse </a:t>
            </a:r>
            <a:r>
              <a:rPr lang="ro-RO" dirty="0" smtClean="0"/>
              <a:t>specializate </a:t>
            </a:r>
            <a:r>
              <a:rPr lang="ro-RO" dirty="0"/>
              <a:t>în recunoașterea formatului fișierelor editate;</a:t>
            </a:r>
          </a:p>
          <a:p>
            <a:pPr marL="274320" lvl="1" algn="just"/>
            <a:r>
              <a:rPr lang="ro-RO" dirty="0"/>
              <a:t>Unul sau mai multe console folosite pentru a afișa starea proiectului, sau a operațiilor care se execută supra acestuia: compilarea, execuția aplicației sau a testelor unitare ale proiectului, depanare, analiza statică sau dinamică a codului, operații legate de </a:t>
            </a:r>
            <a:r>
              <a:rPr lang="ro-RO" dirty="0" err="1"/>
              <a:t>versioning</a:t>
            </a:r>
            <a:r>
              <a:rPr lang="ro-RO" dirty="0"/>
              <a:t> </a:t>
            </a:r>
            <a:r>
              <a:rPr lang="ro-RO" dirty="0" err="1"/>
              <a:t>system</a:t>
            </a:r>
            <a:r>
              <a:rPr lang="ro-RO" dirty="0"/>
              <a:t>, code </a:t>
            </a:r>
            <a:r>
              <a:rPr lang="ro-RO" dirty="0" err="1"/>
              <a:t>styling</a:t>
            </a:r>
            <a:r>
              <a:rPr lang="ro-RO" dirty="0"/>
              <a:t>, etc.</a:t>
            </a:r>
          </a:p>
          <a:p>
            <a:pPr marL="0" lvl="1" indent="0" algn="just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61650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Arhitectura NetBeans</a:t>
            </a:r>
            <a:endParaRPr lang="ro-RO" dirty="0"/>
          </a:p>
        </p:txBody>
      </p:sp>
      <p:pic>
        <p:nvPicPr>
          <p:cNvPr id="2050" name="Picture 2" descr="Imagini pentru netBEans architecture over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528539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98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Arhitectura Eclipse</a:t>
            </a:r>
            <a:endParaRPr lang="ro-RO" dirty="0"/>
          </a:p>
        </p:txBody>
      </p:sp>
      <p:pic>
        <p:nvPicPr>
          <p:cNvPr id="3074" name="Picture 2" descr="https://image.slidesharecdn.com/eclipse-summit-2009-bernhard-merkle-stop-the-software-architecture-erosion-091026161625-phpapp02/95/eclipse-summit-2009-bernhard-merkle-stop-the-software-architecture-erosion-30-728.jpg?cb=127074268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5197" y="1333173"/>
            <a:ext cx="5087237" cy="3597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ine similar&amp;abreve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707654"/>
            <a:ext cx="4331496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474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Organizarea structurală a unui IDE.</a:t>
            </a:r>
            <a:br>
              <a:rPr lang="ro-RO" dirty="0" smtClean="0"/>
            </a:br>
            <a:r>
              <a:rPr lang="ro-RO" dirty="0" smtClean="0"/>
              <a:t>Termeni folosiți într-un IDE.</a:t>
            </a:r>
            <a:endParaRPr lang="ro-RO" dirty="0"/>
          </a:p>
        </p:txBody>
      </p:sp>
      <p:sp>
        <p:nvSpPr>
          <p:cNvPr id="3" name="Rectangle 2"/>
          <p:cNvSpPr>
            <a:spLocks noGrp="1"/>
          </p:cNvSpPr>
          <p:nvPr>
            <p:ph sz="quarter" idx="13"/>
          </p:nvPr>
        </p:nvSpPr>
        <p:spPr>
          <a:xfrm>
            <a:off x="111696" y="1416174"/>
            <a:ext cx="8924800" cy="3675856"/>
          </a:xfrm>
        </p:spPr>
        <p:txBody>
          <a:bodyPr anchor="ctr">
            <a:normAutofit fontScale="77500" lnSpcReduction="20000"/>
          </a:bodyPr>
          <a:lstStyle/>
          <a:p>
            <a:pPr marL="274320" lvl="1" algn="just"/>
            <a:r>
              <a:rPr lang="ro-RO" dirty="0"/>
              <a:t>Absolut toate IDE-urile vor avea </a:t>
            </a:r>
            <a:r>
              <a:rPr lang="ro-RO" dirty="0" smtClean="0"/>
              <a:t>o </a:t>
            </a:r>
            <a:r>
              <a:rPr lang="ro-RO" dirty="0"/>
              <a:t>zonă de meniuri, o zonă de tool-bar-uri cel puțin un editor și un navigator, și o zonă de console/output/status;</a:t>
            </a:r>
          </a:p>
          <a:p>
            <a:pPr marL="274320" lvl="1" algn="just"/>
            <a:r>
              <a:rPr lang="ro-RO" dirty="0" smtClean="0"/>
              <a:t>Componentele enumerate vor avea diferite denumiri în diferite IDE-uri însă ele sunt similare structural și funcțional</a:t>
            </a:r>
            <a:r>
              <a:rPr lang="ro-RO" dirty="0"/>
              <a:t>:</a:t>
            </a:r>
          </a:p>
          <a:p>
            <a:pPr marL="548640" lvl="2" algn="just"/>
            <a:r>
              <a:rPr lang="ro-RO" dirty="0" smtClean="0"/>
              <a:t>Editor;</a:t>
            </a:r>
            <a:endParaRPr lang="ro-RO" dirty="0"/>
          </a:p>
          <a:p>
            <a:pPr marL="548640" lvl="2" algn="just"/>
            <a:r>
              <a:rPr lang="ro-RO" dirty="0" err="1" smtClean="0"/>
              <a:t>Tool</a:t>
            </a:r>
            <a:r>
              <a:rPr lang="ro-RO" dirty="0" smtClean="0"/>
              <a:t> </a:t>
            </a:r>
            <a:r>
              <a:rPr lang="ro-RO" dirty="0" err="1" smtClean="0"/>
              <a:t>windows</a:t>
            </a:r>
            <a:r>
              <a:rPr lang="ro-RO" dirty="0" smtClean="0"/>
              <a:t>;</a:t>
            </a:r>
            <a:endParaRPr lang="ro-RO" dirty="0"/>
          </a:p>
          <a:p>
            <a:pPr marL="548640" lvl="2" algn="just"/>
            <a:r>
              <a:rPr lang="ro-RO" dirty="0" err="1" smtClean="0"/>
              <a:t>Previewer</a:t>
            </a:r>
            <a:r>
              <a:rPr lang="ro-RO" dirty="0" smtClean="0"/>
              <a:t>;</a:t>
            </a:r>
            <a:endParaRPr lang="ro-RO" dirty="0"/>
          </a:p>
          <a:p>
            <a:pPr marL="548640" lvl="2" algn="just"/>
            <a:r>
              <a:rPr lang="ro-RO" dirty="0" err="1" smtClean="0"/>
              <a:t>Views</a:t>
            </a:r>
            <a:r>
              <a:rPr lang="ro-RO" dirty="0" smtClean="0"/>
              <a:t>: </a:t>
            </a:r>
            <a:r>
              <a:rPr lang="ro-RO" dirty="0" err="1" smtClean="0"/>
              <a:t>navigation</a:t>
            </a:r>
            <a:r>
              <a:rPr lang="ro-RO" dirty="0" smtClean="0"/>
              <a:t> </a:t>
            </a:r>
            <a:r>
              <a:rPr lang="ro-RO" dirty="0" err="1" smtClean="0"/>
              <a:t>view</a:t>
            </a:r>
            <a:r>
              <a:rPr lang="ro-RO" dirty="0" smtClean="0"/>
              <a:t>, </a:t>
            </a:r>
            <a:r>
              <a:rPr lang="ro-RO" dirty="0" err="1" smtClean="0"/>
              <a:t>resource</a:t>
            </a:r>
            <a:r>
              <a:rPr lang="ro-RO" dirty="0" smtClean="0"/>
              <a:t> </a:t>
            </a:r>
            <a:r>
              <a:rPr lang="ro-RO" dirty="0" err="1" smtClean="0"/>
              <a:t>view</a:t>
            </a:r>
            <a:r>
              <a:rPr lang="ro-RO" dirty="0" smtClean="0"/>
              <a:t>, </a:t>
            </a:r>
            <a:r>
              <a:rPr lang="ro-RO" dirty="0" err="1" smtClean="0"/>
              <a:t>version</a:t>
            </a:r>
            <a:r>
              <a:rPr lang="ro-RO" dirty="0" smtClean="0"/>
              <a:t> control </a:t>
            </a:r>
            <a:r>
              <a:rPr lang="ro-RO" dirty="0" err="1" smtClean="0"/>
              <a:t>view</a:t>
            </a:r>
            <a:r>
              <a:rPr lang="ro-RO" dirty="0" smtClean="0"/>
              <a:t>. </a:t>
            </a:r>
            <a:r>
              <a:rPr lang="ro-RO" dirty="0"/>
              <a:t>e</a:t>
            </a:r>
            <a:r>
              <a:rPr lang="ro-RO" dirty="0" smtClean="0"/>
              <a:t>tc.;</a:t>
            </a:r>
            <a:endParaRPr lang="ro-RO" dirty="0"/>
          </a:p>
          <a:p>
            <a:pPr marL="548640" lvl="2" algn="just"/>
            <a:r>
              <a:rPr lang="ro-RO" dirty="0" err="1" smtClean="0"/>
              <a:t>Areas</a:t>
            </a:r>
            <a:r>
              <a:rPr lang="ro-RO" dirty="0" smtClean="0"/>
              <a:t>: editor </a:t>
            </a:r>
            <a:r>
              <a:rPr lang="ro-RO" dirty="0"/>
              <a:t>status </a:t>
            </a:r>
            <a:r>
              <a:rPr lang="ro-RO" dirty="0" err="1"/>
              <a:t>area</a:t>
            </a:r>
            <a:r>
              <a:rPr lang="ro-RO" dirty="0"/>
              <a:t>, </a:t>
            </a:r>
            <a:r>
              <a:rPr lang="ro-RO" dirty="0" err="1"/>
              <a:t>message</a:t>
            </a:r>
            <a:r>
              <a:rPr lang="ro-RO" dirty="0"/>
              <a:t> </a:t>
            </a:r>
            <a:r>
              <a:rPr lang="ro-RO" dirty="0" err="1"/>
              <a:t>area</a:t>
            </a:r>
            <a:r>
              <a:rPr lang="ro-RO" dirty="0" smtClean="0"/>
              <a:t>, etc.;</a:t>
            </a:r>
          </a:p>
          <a:p>
            <a:pPr marL="548640" lvl="2" algn="just"/>
            <a:r>
              <a:rPr lang="ro-RO" dirty="0" smtClean="0"/>
              <a:t>Perspective (Eclipse);</a:t>
            </a:r>
          </a:p>
          <a:p>
            <a:pPr marL="274320" lvl="1" algn="just"/>
            <a:r>
              <a:rPr lang="ro-RO" dirty="0" smtClean="0"/>
              <a:t>Poziția și aspectul acestor zone sunt customizabile (prin afișare, ascundere, redimensionare) și o parte dintre acestea sunt detașabile de fereastra principală;</a:t>
            </a:r>
            <a:endParaRPr lang="ro-RO" dirty="0"/>
          </a:p>
          <a:p>
            <a:pPr marL="0" lvl="1" indent="0" algn="just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71588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 fontScale="47500" lnSpcReduction="20000"/>
          </a:bodyPr>
          <a:lstStyle/>
          <a:p>
            <a:fld id="{2D781284-513D-422F-906B-934278BA2474}" type="slidenum">
              <a:rPr lang="en-US" altLang="ro-RO"/>
              <a:pPr/>
              <a:t>8</a:t>
            </a:fld>
            <a:endParaRPr lang="en-US" altLang="ro-RO"/>
          </a:p>
        </p:txBody>
      </p:sp>
      <p:pic>
        <p:nvPicPr>
          <p:cNvPr id="571452" name="Picture 6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338" y="1308497"/>
            <a:ext cx="6253162" cy="32944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EAEAEA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969696"/>
                  </a:outerShdw>
                </a:effectLst>
              </a14:hiddenEffects>
            </a:ext>
          </a:extLst>
        </p:spPr>
      </p:pic>
      <p:sp>
        <p:nvSpPr>
          <p:cNvPr id="57139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altLang="ro-RO" dirty="0" smtClean="0"/>
              <a:t>Exemplu Eclipse: </a:t>
            </a:r>
            <a:r>
              <a:rPr lang="en-US" altLang="ro-RO" dirty="0" smtClean="0"/>
              <a:t>Workbench </a:t>
            </a:r>
            <a:r>
              <a:rPr lang="en-US" altLang="ro-RO" dirty="0"/>
              <a:t>Terminology</a:t>
            </a:r>
          </a:p>
        </p:txBody>
      </p:sp>
      <p:grpSp>
        <p:nvGrpSpPr>
          <p:cNvPr id="571456" name="Group 64"/>
          <p:cNvGrpSpPr>
            <a:grpSpLocks/>
          </p:cNvGrpSpPr>
          <p:nvPr/>
        </p:nvGrpSpPr>
        <p:grpSpPr bwMode="auto">
          <a:xfrm>
            <a:off x="225426" y="1485901"/>
            <a:ext cx="1412875" cy="277417"/>
            <a:chOff x="142" y="1248"/>
            <a:chExt cx="890" cy="233"/>
          </a:xfrm>
        </p:grpSpPr>
        <p:sp>
          <p:nvSpPr>
            <p:cNvPr id="571433" name="Text Box 41"/>
            <p:cNvSpPr txBox="1">
              <a:spLocks noChangeArrowheads="1"/>
            </p:cNvSpPr>
            <p:nvPr/>
          </p:nvSpPr>
          <p:spPr bwMode="auto">
            <a:xfrm>
              <a:off x="142" y="1248"/>
              <a:ext cx="44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Tool bar</a:t>
              </a:r>
            </a:p>
          </p:txBody>
        </p:sp>
        <p:sp>
          <p:nvSpPr>
            <p:cNvPr id="571436" name="Line 44"/>
            <p:cNvSpPr>
              <a:spLocks noChangeShapeType="1"/>
            </p:cNvSpPr>
            <p:nvPr/>
          </p:nvSpPr>
          <p:spPr bwMode="auto">
            <a:xfrm>
              <a:off x="672" y="1354"/>
              <a:ext cx="360" cy="5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ro-RO"/>
            </a:p>
          </p:txBody>
        </p:sp>
      </p:grpSp>
      <p:grpSp>
        <p:nvGrpSpPr>
          <p:cNvPr id="571457" name="Group 65"/>
          <p:cNvGrpSpPr>
            <a:grpSpLocks/>
          </p:cNvGrpSpPr>
          <p:nvPr/>
        </p:nvGrpSpPr>
        <p:grpSpPr bwMode="auto">
          <a:xfrm>
            <a:off x="207964" y="1814514"/>
            <a:ext cx="1404937" cy="941785"/>
            <a:chOff x="131" y="1524"/>
            <a:chExt cx="885" cy="791"/>
          </a:xfrm>
        </p:grpSpPr>
        <p:sp>
          <p:nvSpPr>
            <p:cNvPr id="571425" name="Text Box 33"/>
            <p:cNvSpPr txBox="1">
              <a:spLocks noChangeArrowheads="1"/>
            </p:cNvSpPr>
            <p:nvPr/>
          </p:nvSpPr>
          <p:spPr bwMode="auto">
            <a:xfrm>
              <a:off x="131" y="1524"/>
              <a:ext cx="567" cy="7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Perspective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and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Fast View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bar</a:t>
              </a:r>
            </a:p>
          </p:txBody>
        </p:sp>
        <p:sp>
          <p:nvSpPr>
            <p:cNvPr id="571437" name="Line 45"/>
            <p:cNvSpPr>
              <a:spLocks noChangeShapeType="1"/>
            </p:cNvSpPr>
            <p:nvPr/>
          </p:nvSpPr>
          <p:spPr bwMode="auto">
            <a:xfrm>
              <a:off x="594" y="1758"/>
              <a:ext cx="422" cy="98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ro-RO"/>
            </a:p>
          </p:txBody>
        </p:sp>
      </p:grpSp>
      <p:grpSp>
        <p:nvGrpSpPr>
          <p:cNvPr id="571458" name="Group 66"/>
          <p:cNvGrpSpPr>
            <a:grpSpLocks/>
          </p:cNvGrpSpPr>
          <p:nvPr/>
        </p:nvGrpSpPr>
        <p:grpSpPr bwMode="auto">
          <a:xfrm>
            <a:off x="212726" y="2543176"/>
            <a:ext cx="1787525" cy="934642"/>
            <a:chOff x="134" y="2136"/>
            <a:chExt cx="1126" cy="785"/>
          </a:xfrm>
        </p:grpSpPr>
        <p:sp>
          <p:nvSpPr>
            <p:cNvPr id="571421" name="Text Box 29"/>
            <p:cNvSpPr txBox="1">
              <a:spLocks noChangeArrowheads="1"/>
            </p:cNvSpPr>
            <p:nvPr/>
          </p:nvSpPr>
          <p:spPr bwMode="auto">
            <a:xfrm>
              <a:off x="134" y="2316"/>
              <a:ext cx="523" cy="6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Resource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Navigator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view</a:t>
              </a:r>
            </a:p>
          </p:txBody>
        </p:sp>
        <p:sp>
          <p:nvSpPr>
            <p:cNvPr id="571438" name="Line 46"/>
            <p:cNvSpPr>
              <a:spLocks noChangeShapeType="1"/>
            </p:cNvSpPr>
            <p:nvPr/>
          </p:nvSpPr>
          <p:spPr bwMode="auto">
            <a:xfrm flipV="1">
              <a:off x="776" y="2136"/>
              <a:ext cx="484" cy="300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ro-RO"/>
            </a:p>
          </p:txBody>
        </p:sp>
      </p:grpSp>
      <p:grpSp>
        <p:nvGrpSpPr>
          <p:cNvPr id="571461" name="Group 69"/>
          <p:cNvGrpSpPr>
            <a:grpSpLocks/>
          </p:cNvGrpSpPr>
          <p:nvPr/>
        </p:nvGrpSpPr>
        <p:grpSpPr bwMode="auto">
          <a:xfrm>
            <a:off x="3009899" y="4431509"/>
            <a:ext cx="695325" cy="710804"/>
            <a:chOff x="1896" y="3722"/>
            <a:chExt cx="438" cy="597"/>
          </a:xfrm>
        </p:grpSpPr>
        <p:sp>
          <p:nvSpPr>
            <p:cNvPr id="571431" name="Text Box 39"/>
            <p:cNvSpPr txBox="1">
              <a:spLocks noChangeArrowheads="1"/>
            </p:cNvSpPr>
            <p:nvPr/>
          </p:nvSpPr>
          <p:spPr bwMode="auto">
            <a:xfrm>
              <a:off x="1896" y="3900"/>
              <a:ext cx="423" cy="4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Stacked</a:t>
              </a:r>
            </a:p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/>
                <a:t>views</a:t>
              </a:r>
            </a:p>
          </p:txBody>
        </p:sp>
        <p:sp>
          <p:nvSpPr>
            <p:cNvPr id="571442" name="Line 50"/>
            <p:cNvSpPr>
              <a:spLocks noChangeShapeType="1"/>
            </p:cNvSpPr>
            <p:nvPr/>
          </p:nvSpPr>
          <p:spPr bwMode="auto">
            <a:xfrm flipV="1">
              <a:off x="2112" y="3722"/>
              <a:ext cx="222" cy="174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ro-RO"/>
            </a:p>
          </p:txBody>
        </p:sp>
      </p:grpSp>
      <p:grpSp>
        <p:nvGrpSpPr>
          <p:cNvPr id="571468" name="Group 76"/>
          <p:cNvGrpSpPr>
            <a:grpSpLocks/>
          </p:cNvGrpSpPr>
          <p:nvPr/>
        </p:nvGrpSpPr>
        <p:grpSpPr bwMode="auto">
          <a:xfrm>
            <a:off x="225426" y="2421731"/>
            <a:ext cx="8597900" cy="2763442"/>
            <a:chOff x="142" y="2034"/>
            <a:chExt cx="5416" cy="2321"/>
          </a:xfrm>
        </p:grpSpPr>
        <p:grpSp>
          <p:nvGrpSpPr>
            <p:cNvPr id="571459" name="Group 67"/>
            <p:cNvGrpSpPr>
              <a:grpSpLocks/>
            </p:cNvGrpSpPr>
            <p:nvPr/>
          </p:nvGrpSpPr>
          <p:grpSpPr bwMode="auto">
            <a:xfrm>
              <a:off x="142" y="3076"/>
              <a:ext cx="1042" cy="419"/>
              <a:chOff x="142" y="3076"/>
              <a:chExt cx="1042" cy="419"/>
            </a:xfrm>
          </p:grpSpPr>
          <p:sp>
            <p:nvSpPr>
              <p:cNvPr id="571424" name="Text Box 32"/>
              <p:cNvSpPr txBox="1">
                <a:spLocks noChangeArrowheads="1"/>
              </p:cNvSpPr>
              <p:nvPr/>
            </p:nvSpPr>
            <p:spPr bwMode="auto">
              <a:xfrm>
                <a:off x="142" y="3076"/>
                <a:ext cx="521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Properties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view</a:t>
                </a:r>
              </a:p>
            </p:txBody>
          </p:sp>
          <p:sp>
            <p:nvSpPr>
              <p:cNvPr id="571439" name="Line 47"/>
              <p:cNvSpPr>
                <a:spLocks noChangeShapeType="1"/>
              </p:cNvSpPr>
              <p:nvPr/>
            </p:nvSpPr>
            <p:spPr bwMode="auto">
              <a:xfrm flipV="1">
                <a:off x="696" y="3168"/>
                <a:ext cx="488" cy="122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  <p:grpSp>
          <p:nvGrpSpPr>
            <p:cNvPr id="571462" name="Group 70"/>
            <p:cNvGrpSpPr>
              <a:grpSpLocks/>
            </p:cNvGrpSpPr>
            <p:nvPr/>
          </p:nvGrpSpPr>
          <p:grpSpPr bwMode="auto">
            <a:xfrm>
              <a:off x="2904" y="3406"/>
              <a:ext cx="341" cy="949"/>
              <a:chOff x="2904" y="3406"/>
              <a:chExt cx="341" cy="949"/>
            </a:xfrm>
          </p:grpSpPr>
          <p:sp>
            <p:nvSpPr>
              <p:cNvPr id="571430" name="Text Box 38"/>
              <p:cNvSpPr txBox="1">
                <a:spLocks noChangeArrowheads="1"/>
              </p:cNvSpPr>
              <p:nvPr/>
            </p:nvSpPr>
            <p:spPr bwMode="auto">
              <a:xfrm>
                <a:off x="2904" y="3936"/>
                <a:ext cx="341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Tasks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view</a:t>
                </a:r>
              </a:p>
            </p:txBody>
          </p:sp>
          <p:sp>
            <p:nvSpPr>
              <p:cNvPr id="571443" name="Line 51"/>
              <p:cNvSpPr>
                <a:spLocks noChangeShapeType="1"/>
              </p:cNvSpPr>
              <p:nvPr/>
            </p:nvSpPr>
            <p:spPr bwMode="auto">
              <a:xfrm flipH="1" flipV="1">
                <a:off x="3040" y="3406"/>
                <a:ext cx="24" cy="514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  <p:grpSp>
          <p:nvGrpSpPr>
            <p:cNvPr id="571465" name="Group 73"/>
            <p:cNvGrpSpPr>
              <a:grpSpLocks/>
            </p:cNvGrpSpPr>
            <p:nvPr/>
          </p:nvGrpSpPr>
          <p:grpSpPr bwMode="auto">
            <a:xfrm>
              <a:off x="4649" y="2034"/>
              <a:ext cx="782" cy="419"/>
              <a:chOff x="4649" y="2034"/>
              <a:chExt cx="782" cy="419"/>
            </a:xfrm>
          </p:grpSpPr>
          <p:sp>
            <p:nvSpPr>
              <p:cNvPr id="571428" name="Text Box 36"/>
              <p:cNvSpPr txBox="1">
                <a:spLocks noChangeArrowheads="1"/>
              </p:cNvSpPr>
              <p:nvPr/>
            </p:nvSpPr>
            <p:spPr bwMode="auto">
              <a:xfrm>
                <a:off x="5018" y="2034"/>
                <a:ext cx="413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Outline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view</a:t>
                </a:r>
              </a:p>
            </p:txBody>
          </p:sp>
          <p:sp>
            <p:nvSpPr>
              <p:cNvPr id="571445" name="Line 53"/>
              <p:cNvSpPr>
                <a:spLocks noChangeShapeType="1"/>
              </p:cNvSpPr>
              <p:nvPr/>
            </p:nvSpPr>
            <p:spPr bwMode="auto">
              <a:xfrm flipH="1">
                <a:off x="4649" y="2174"/>
                <a:ext cx="362" cy="54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  <p:grpSp>
          <p:nvGrpSpPr>
            <p:cNvPr id="571464" name="Group 72"/>
            <p:cNvGrpSpPr>
              <a:grpSpLocks/>
            </p:cNvGrpSpPr>
            <p:nvPr/>
          </p:nvGrpSpPr>
          <p:grpSpPr bwMode="auto">
            <a:xfrm>
              <a:off x="4623" y="2892"/>
              <a:ext cx="935" cy="428"/>
              <a:chOff x="4623" y="2892"/>
              <a:chExt cx="935" cy="428"/>
            </a:xfrm>
          </p:grpSpPr>
          <p:sp>
            <p:nvSpPr>
              <p:cNvPr id="571429" name="Text Box 37"/>
              <p:cNvSpPr txBox="1">
                <a:spLocks noChangeArrowheads="1"/>
              </p:cNvSpPr>
              <p:nvPr/>
            </p:nvSpPr>
            <p:spPr bwMode="auto">
              <a:xfrm>
                <a:off x="4993" y="2892"/>
                <a:ext cx="565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Bookmarks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view</a:t>
                </a:r>
              </a:p>
            </p:txBody>
          </p:sp>
          <p:sp>
            <p:nvSpPr>
              <p:cNvPr id="571447" name="Line 55"/>
              <p:cNvSpPr>
                <a:spLocks noChangeShapeType="1"/>
              </p:cNvSpPr>
              <p:nvPr/>
            </p:nvSpPr>
            <p:spPr bwMode="auto">
              <a:xfrm flipH="1">
                <a:off x="4623" y="3048"/>
                <a:ext cx="370" cy="272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</p:grpSp>
      <p:grpSp>
        <p:nvGrpSpPr>
          <p:cNvPr id="571455" name="Group 63"/>
          <p:cNvGrpSpPr>
            <a:grpSpLocks/>
          </p:cNvGrpSpPr>
          <p:nvPr/>
        </p:nvGrpSpPr>
        <p:grpSpPr bwMode="auto">
          <a:xfrm>
            <a:off x="225426" y="1238250"/>
            <a:ext cx="1438275" cy="300038"/>
            <a:chOff x="142" y="1040"/>
            <a:chExt cx="906" cy="252"/>
          </a:xfrm>
        </p:grpSpPr>
        <p:sp>
          <p:nvSpPr>
            <p:cNvPr id="571453" name="Text Box 61"/>
            <p:cNvSpPr txBox="1">
              <a:spLocks noChangeArrowheads="1"/>
            </p:cNvSpPr>
            <p:nvPr/>
          </p:nvSpPr>
          <p:spPr bwMode="auto">
            <a:xfrm>
              <a:off x="142" y="1040"/>
              <a:ext cx="50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>
                <a:spcBef>
                  <a:spcPct val="20000"/>
                </a:spcBef>
                <a:buSzPct val="75000"/>
              </a:pPr>
              <a:r>
                <a:rPr lang="en-US" altLang="ro-RO" sz="1200" b="1" dirty="0"/>
                <a:t>Menu bar</a:t>
              </a:r>
            </a:p>
          </p:txBody>
        </p:sp>
        <p:sp>
          <p:nvSpPr>
            <p:cNvPr id="571454" name="Line 62"/>
            <p:cNvSpPr>
              <a:spLocks noChangeShapeType="1"/>
            </p:cNvSpPr>
            <p:nvPr/>
          </p:nvSpPr>
          <p:spPr bwMode="auto">
            <a:xfrm>
              <a:off x="680" y="1146"/>
              <a:ext cx="368" cy="146"/>
            </a:xfrm>
            <a:prstGeom prst="line">
              <a:avLst/>
            </a:prstGeom>
            <a:noFill/>
            <a:ln w="254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ro-RO"/>
            </a:p>
          </p:txBody>
        </p:sp>
      </p:grpSp>
      <p:grpSp>
        <p:nvGrpSpPr>
          <p:cNvPr id="571470" name="Group 78"/>
          <p:cNvGrpSpPr>
            <a:grpSpLocks/>
          </p:cNvGrpSpPr>
          <p:nvPr/>
        </p:nvGrpSpPr>
        <p:grpSpPr bwMode="auto">
          <a:xfrm>
            <a:off x="225425" y="1347788"/>
            <a:ext cx="8272463" cy="3615929"/>
            <a:chOff x="142" y="1132"/>
            <a:chExt cx="5211" cy="3037"/>
          </a:xfrm>
        </p:grpSpPr>
        <p:grpSp>
          <p:nvGrpSpPr>
            <p:cNvPr id="571460" name="Group 68"/>
            <p:cNvGrpSpPr>
              <a:grpSpLocks/>
            </p:cNvGrpSpPr>
            <p:nvPr/>
          </p:nvGrpSpPr>
          <p:grpSpPr bwMode="auto">
            <a:xfrm>
              <a:off x="142" y="3564"/>
              <a:ext cx="1850" cy="419"/>
              <a:chOff x="142" y="3564"/>
              <a:chExt cx="1850" cy="419"/>
            </a:xfrm>
          </p:grpSpPr>
          <p:sp>
            <p:nvSpPr>
              <p:cNvPr id="571426" name="Text Box 34"/>
              <p:cNvSpPr txBox="1">
                <a:spLocks noChangeArrowheads="1"/>
              </p:cNvSpPr>
              <p:nvPr/>
            </p:nvSpPr>
            <p:spPr bwMode="auto">
              <a:xfrm>
                <a:off x="142" y="3564"/>
                <a:ext cx="474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Message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area</a:t>
                </a:r>
              </a:p>
            </p:txBody>
          </p:sp>
          <p:sp>
            <p:nvSpPr>
              <p:cNvPr id="571440" name="Line 48"/>
              <p:cNvSpPr>
                <a:spLocks noChangeShapeType="1"/>
              </p:cNvSpPr>
              <p:nvPr/>
            </p:nvSpPr>
            <p:spPr bwMode="auto">
              <a:xfrm>
                <a:off x="704" y="3776"/>
                <a:ext cx="392" cy="0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  <p:sp>
            <p:nvSpPr>
              <p:cNvPr id="571441" name="Oval 49"/>
              <p:cNvSpPr>
                <a:spLocks noChangeArrowheads="1"/>
              </p:cNvSpPr>
              <p:nvPr/>
            </p:nvSpPr>
            <p:spPr bwMode="auto">
              <a:xfrm>
                <a:off x="1104" y="3688"/>
                <a:ext cx="888" cy="160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  <p:grpSp>
          <p:nvGrpSpPr>
            <p:cNvPr id="571463" name="Group 71"/>
            <p:cNvGrpSpPr>
              <a:grpSpLocks/>
            </p:cNvGrpSpPr>
            <p:nvPr/>
          </p:nvGrpSpPr>
          <p:grpSpPr bwMode="auto">
            <a:xfrm>
              <a:off x="3624" y="3564"/>
              <a:ext cx="1729" cy="605"/>
              <a:chOff x="3624" y="3564"/>
              <a:chExt cx="1729" cy="605"/>
            </a:xfrm>
          </p:grpSpPr>
          <p:sp>
            <p:nvSpPr>
              <p:cNvPr id="571432" name="Text Box 40"/>
              <p:cNvSpPr txBox="1">
                <a:spLocks noChangeArrowheads="1"/>
              </p:cNvSpPr>
              <p:nvPr/>
            </p:nvSpPr>
            <p:spPr bwMode="auto">
              <a:xfrm>
                <a:off x="4993" y="3564"/>
                <a:ext cx="360" cy="60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Editor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Status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area</a:t>
                </a:r>
              </a:p>
            </p:txBody>
          </p:sp>
          <p:sp>
            <p:nvSpPr>
              <p:cNvPr id="571448" name="Oval 56"/>
              <p:cNvSpPr>
                <a:spLocks noChangeArrowheads="1"/>
              </p:cNvSpPr>
              <p:nvPr/>
            </p:nvSpPr>
            <p:spPr bwMode="auto">
              <a:xfrm>
                <a:off x="3624" y="3696"/>
                <a:ext cx="1144" cy="168"/>
              </a:xfrm>
              <a:prstGeom prst="ellips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  <p:sp>
            <p:nvSpPr>
              <p:cNvPr id="571449" name="Line 57"/>
              <p:cNvSpPr>
                <a:spLocks noChangeShapeType="1"/>
              </p:cNvSpPr>
              <p:nvPr/>
            </p:nvSpPr>
            <p:spPr bwMode="auto">
              <a:xfrm flipH="1">
                <a:off x="4817" y="3688"/>
                <a:ext cx="176" cy="80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  <p:grpSp>
          <p:nvGrpSpPr>
            <p:cNvPr id="571466" name="Group 74"/>
            <p:cNvGrpSpPr>
              <a:grpSpLocks/>
            </p:cNvGrpSpPr>
            <p:nvPr/>
          </p:nvGrpSpPr>
          <p:grpSpPr bwMode="auto">
            <a:xfrm>
              <a:off x="3795" y="1132"/>
              <a:ext cx="1544" cy="580"/>
              <a:chOff x="3795" y="1132"/>
              <a:chExt cx="1544" cy="580"/>
            </a:xfrm>
          </p:grpSpPr>
          <p:sp>
            <p:nvSpPr>
              <p:cNvPr id="571427" name="Text Box 35"/>
              <p:cNvSpPr txBox="1">
                <a:spLocks noChangeArrowheads="1"/>
              </p:cNvSpPr>
              <p:nvPr/>
            </p:nvSpPr>
            <p:spPr bwMode="auto">
              <a:xfrm>
                <a:off x="4992" y="1132"/>
                <a:ext cx="347" cy="4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Text</a:t>
                </a:r>
              </a:p>
              <a:p>
                <a:pPr>
                  <a:spcBef>
                    <a:spcPct val="20000"/>
                  </a:spcBef>
                  <a:buSzPct val="75000"/>
                </a:pPr>
                <a:r>
                  <a:rPr lang="en-US" altLang="ro-RO" sz="1200" b="1"/>
                  <a:t>editor</a:t>
                </a:r>
              </a:p>
            </p:txBody>
          </p:sp>
          <p:sp>
            <p:nvSpPr>
              <p:cNvPr id="571444" name="Line 52"/>
              <p:cNvSpPr>
                <a:spLocks noChangeShapeType="1"/>
              </p:cNvSpPr>
              <p:nvPr/>
            </p:nvSpPr>
            <p:spPr bwMode="auto">
              <a:xfrm flipH="1">
                <a:off x="3795" y="1304"/>
                <a:ext cx="1210" cy="408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ro-RO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443706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1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 smtClean="0"/>
              <a:t>Exemplu variante </a:t>
            </a:r>
            <a:r>
              <a:rPr lang="ro-RO" dirty="0" err="1" smtClean="0"/>
              <a:t>IntelliJ</a:t>
            </a:r>
            <a:r>
              <a:rPr lang="ro-RO" dirty="0" smtClean="0"/>
              <a:t> (</a:t>
            </a:r>
            <a:r>
              <a:rPr lang="ro-RO" dirty="0" err="1" smtClean="0"/>
              <a:t>Ruby</a:t>
            </a:r>
            <a:r>
              <a:rPr lang="ro-RO" dirty="0" smtClean="0"/>
              <a:t> și PHP):</a:t>
            </a:r>
            <a:endParaRPr lang="ro-RO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52550"/>
            <a:ext cx="4011438" cy="3678473"/>
          </a:xfrm>
        </p:spPr>
      </p:pic>
      <p:pic>
        <p:nvPicPr>
          <p:cNvPr id="6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295" y="2283718"/>
            <a:ext cx="4776275" cy="2088232"/>
          </a:xfrm>
        </p:spPr>
      </p:pic>
    </p:spTree>
    <p:extLst>
      <p:ext uri="{BB962C8B-B14F-4D97-AF65-F5344CB8AC3E}">
        <p14:creationId xmlns:p14="http://schemas.microsoft.com/office/powerpoint/2010/main" val="86003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zentare pe ecran lat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WidescreenPresentation</Template>
  <TotalTime>0</TotalTime>
  <Words>2090</Words>
  <Application>Microsoft Macintosh PowerPoint</Application>
  <PresentationFormat>On-screen Show (16:9)</PresentationFormat>
  <Paragraphs>204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Calibri</vt:lpstr>
      <vt:lpstr>Century Gothic</vt:lpstr>
      <vt:lpstr>Tw Cen MT</vt:lpstr>
      <vt:lpstr>Wingdings</vt:lpstr>
      <vt:lpstr>Wingdings 2</vt:lpstr>
      <vt:lpstr>Prezentare pe ecran lat</vt:lpstr>
      <vt:lpstr>Medii integrate de dezvoltare (IDE)</vt:lpstr>
      <vt:lpstr>Întrebări:</vt:lpstr>
      <vt:lpstr>I.D.E. - Integrat:</vt:lpstr>
      <vt:lpstr>Ce este integrat într-un IDE?</vt:lpstr>
      <vt:lpstr>Arhitectura NetBeans</vt:lpstr>
      <vt:lpstr>Arhitectura Eclipse</vt:lpstr>
      <vt:lpstr>Organizarea structurală a unui IDE. Termeni folosiți într-un IDE.</vt:lpstr>
      <vt:lpstr>Exemplu Eclipse: Workbench Terminology</vt:lpstr>
      <vt:lpstr>Exemplu variante IntelliJ (Ruby și PHP):</vt:lpstr>
      <vt:lpstr>Exemplu Visual Studio (VB .NET):</vt:lpstr>
      <vt:lpstr>Ce se pierde și ce câștigă în urma integrării componentelor într-un IDE?</vt:lpstr>
      <vt:lpstr>Exemplu NetBeans: Syntax highlightning, code completion și inline javadoc:</vt:lpstr>
      <vt:lpstr>Exemplu ReSharper: Navigare structurală</vt:lpstr>
      <vt:lpstr>Android Studio: Block editing</vt:lpstr>
      <vt:lpstr>Particularități ale integrării componentelor într-un IDE?</vt:lpstr>
      <vt:lpstr>Exemplu IntelliJ: Meniuri contextuale în navigator și în editor</vt:lpstr>
      <vt:lpstr>Exemplu ReSharper: navigare</vt:lpstr>
      <vt:lpstr>Funcționalități noi apărute în urma integrării componentelor într-un IDE?</vt:lpstr>
      <vt:lpstr>Exemplu de preview în Android Studio:</vt:lpstr>
      <vt:lpstr>Exemplu de profiling în Visual Studio:</vt:lpstr>
      <vt:lpstr>Exemplu de visual diffs și version control în Atom:</vt:lpstr>
      <vt:lpstr>Exemplu de refactorizare în IntelliJ: translatare din Java 7 în Java 8</vt:lpstr>
      <vt:lpstr>I.D.E. - Dezvoltare:</vt:lpstr>
      <vt:lpstr>Dar de ce Integrated Development?</vt:lpstr>
      <vt:lpstr>Diferite build-flow-uri (Android și embedded):</vt:lpstr>
      <vt:lpstr>Cum rezolvă IDE-ul o parte din problemele development-tool-urilor?</vt:lpstr>
      <vt:lpstr>I.D.E. – Mediul (Environment):</vt:lpstr>
      <vt:lpstr>I.D.E. – Mediul (Environment):</vt:lpstr>
      <vt:lpstr>Cum a apărut IDE-ul?</vt:lpstr>
      <vt:lpstr>IDE-uri în anii ’80:</vt:lpstr>
      <vt:lpstr>Cum au evoluat IDE-urile?</vt:lpstr>
      <vt:lpstr>Cum au evoluat IDE-urile?</vt:lpstr>
      <vt:lpstr>Încotro se îndreaptă?</vt:lpstr>
      <vt:lpstr>Cum îmi aleg un IDE?</vt:lpstr>
      <vt:lpstr>Medii Integrate de Dezvoltare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2017-03-18T20:31:45Z</dcterms:created>
  <dcterms:modified xsi:type="dcterms:W3CDTF">2017-03-21T09:34:22Z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1048</vt:i4>
  </property>
  <property fmtid="{D5CDD505-2E9C-101B-9397-08002B2CF9AE}" pid="3" name="_Version">
    <vt:lpwstr>12.0.4518</vt:lpwstr>
  </property>
</Properties>
</file>

<file path=docProps/thumbnail.jpeg>
</file>